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63" r:id="rId2"/>
    <p:sldId id="413" r:id="rId3"/>
    <p:sldId id="407" r:id="rId4"/>
    <p:sldId id="408" r:id="rId5"/>
    <p:sldId id="409" r:id="rId6"/>
    <p:sldId id="425" r:id="rId7"/>
    <p:sldId id="427" r:id="rId8"/>
    <p:sldId id="426" r:id="rId9"/>
    <p:sldId id="411" r:id="rId10"/>
    <p:sldId id="412" r:id="rId11"/>
    <p:sldId id="414" r:id="rId12"/>
    <p:sldId id="410" r:id="rId13"/>
    <p:sldId id="423" r:id="rId14"/>
    <p:sldId id="424" r:id="rId15"/>
    <p:sldId id="406" r:id="rId16"/>
    <p:sldId id="323" r:id="rId17"/>
    <p:sldId id="324" r:id="rId18"/>
    <p:sldId id="331" r:id="rId19"/>
    <p:sldId id="417" r:id="rId20"/>
    <p:sldId id="418" r:id="rId21"/>
    <p:sldId id="419" r:id="rId22"/>
    <p:sldId id="420" r:id="rId23"/>
    <p:sldId id="421" r:id="rId24"/>
    <p:sldId id="422" r:id="rId25"/>
    <p:sldId id="393" r:id="rId26"/>
    <p:sldId id="394" r:id="rId27"/>
    <p:sldId id="257" r:id="rId28"/>
    <p:sldId id="303" r:id="rId29"/>
    <p:sldId id="258" r:id="rId30"/>
    <p:sldId id="259" r:id="rId31"/>
    <p:sldId id="395" r:id="rId32"/>
    <p:sldId id="396" r:id="rId33"/>
    <p:sldId id="397" r:id="rId34"/>
    <p:sldId id="398" r:id="rId35"/>
    <p:sldId id="266" r:id="rId36"/>
    <p:sldId id="296" r:id="rId37"/>
    <p:sldId id="276" r:id="rId38"/>
    <p:sldId id="297" r:id="rId39"/>
    <p:sldId id="277" r:id="rId40"/>
    <p:sldId id="298" r:id="rId41"/>
    <p:sldId id="285" r:id="rId42"/>
    <p:sldId id="299" r:id="rId43"/>
    <p:sldId id="293" r:id="rId44"/>
    <p:sldId id="292" r:id="rId45"/>
  </p:sldIdLst>
  <p:sldSz cx="9144000" cy="6858000" type="screen4x3"/>
  <p:notesSz cx="6888163" cy="100203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87" autoAdjust="0"/>
    <p:restoredTop sz="91566" autoAdjust="0"/>
  </p:normalViewPr>
  <p:slideViewPr>
    <p:cSldViewPr>
      <p:cViewPr varScale="1">
        <p:scale>
          <a:sx n="103" d="100"/>
          <a:sy n="103" d="100"/>
        </p:scale>
        <p:origin x="1164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920 h 2182"/>
                <a:gd name="T4" fmla="*/ 5232 w 4897"/>
                <a:gd name="T5" fmla="*/ 1920 h 2182"/>
                <a:gd name="T6" fmla="*/ 523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</p:grpSp>
      <p:sp>
        <p:nvSpPr>
          <p:cNvPr id="4711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4711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1B83F7-C564-44C4-9A80-8C6E340D4A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85651"/>
      </p:ext>
    </p:extLst>
  </p:cSld>
  <p:clrMapOvr>
    <a:masterClrMapping/>
  </p:clrMapOvr>
  <p:transition spd="slow" advClick="0" advTm="9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86249-8C02-4223-BB10-B8E5B59858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854340"/>
      </p:ext>
    </p:extLst>
  </p:cSld>
  <p:clrMapOvr>
    <a:masterClrMapping/>
  </p:clrMapOvr>
  <p:transition spd="slow" advClick="0" advTm="9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537AB-E80E-4489-A9AD-7C7ED11F9E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176188"/>
      </p:ext>
    </p:extLst>
  </p:cSld>
  <p:clrMapOvr>
    <a:masterClrMapping/>
  </p:clrMapOvr>
  <p:transition spd="slow" advClick="0" advTm="9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838200" y="4076700"/>
            <a:ext cx="8007350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00ED7-6639-4EF1-BA4A-84390E587A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268071"/>
      </p:ext>
    </p:extLst>
  </p:cSld>
  <p:clrMapOvr>
    <a:masterClrMapping/>
  </p:clrMapOvr>
  <p:transition spd="slow" advClick="0" advTm="9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8007350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8200" y="4076700"/>
            <a:ext cx="8007350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F91AE-9B3B-4B71-8E6A-F1B1D1BB30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420146"/>
      </p:ext>
    </p:extLst>
  </p:cSld>
  <p:clrMapOvr>
    <a:masterClrMapping/>
  </p:clrMapOvr>
  <p:transition spd="slow" advClick="0" advTm="9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587-8426-4BD6-969A-993343B3B5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463507"/>
      </p:ext>
    </p:extLst>
  </p:cSld>
  <p:clrMapOvr>
    <a:masterClrMapping/>
  </p:clrMapOvr>
  <p:transition spd="slow" advClick="0" advTm="9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68B2C-9740-4AAB-B98A-E064861BCA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817801"/>
      </p:ext>
    </p:extLst>
  </p:cSld>
  <p:clrMapOvr>
    <a:masterClrMapping/>
  </p:clrMapOvr>
  <p:transition spd="slow" advClick="0" advTm="9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D0227-D0EF-4687-BCA4-CFAB7AEADD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700187"/>
      </p:ext>
    </p:extLst>
  </p:cSld>
  <p:clrMapOvr>
    <a:masterClrMapping/>
  </p:clrMapOvr>
  <p:transition spd="slow" advClick="0" advTm="9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F0F85-0B2C-4E21-9899-5CCEC6A8F9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827496"/>
      </p:ext>
    </p:extLst>
  </p:cSld>
  <p:clrMapOvr>
    <a:masterClrMapping/>
  </p:clrMapOvr>
  <p:transition spd="slow" advClick="0" advTm="9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B4CA8-C294-4F22-A776-561D97BF11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428676"/>
      </p:ext>
    </p:extLst>
  </p:cSld>
  <p:clrMapOvr>
    <a:masterClrMapping/>
  </p:clrMapOvr>
  <p:transition spd="slow" advClick="0" advTm="9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205FC-88B8-4E61-8F96-16FA355700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232580"/>
      </p:ext>
    </p:extLst>
  </p:cSld>
  <p:clrMapOvr>
    <a:masterClrMapping/>
  </p:clrMapOvr>
  <p:transition spd="slow" advClick="0" advTm="9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B270E-EDF7-4522-BD75-E863BA6557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075315"/>
      </p:ext>
    </p:extLst>
  </p:cSld>
  <p:clrMapOvr>
    <a:masterClrMapping/>
  </p:clrMapOvr>
  <p:transition spd="slow" advClick="0" advTm="9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601B4-4618-47C7-8BBC-CAE0148724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26505"/>
      </p:ext>
    </p:extLst>
  </p:cSld>
  <p:clrMapOvr>
    <a:masterClrMapping/>
  </p:clrMapOvr>
  <p:transition spd="slow" advClick="0" advTm="9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DFAF5-ADAC-4018-83BB-A0B6FC5D66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827495"/>
      </p:ext>
    </p:extLst>
  </p:cSld>
  <p:clrMapOvr>
    <a:masterClrMapping/>
  </p:clrMapOvr>
  <p:transition spd="slow" advClick="0" advTm="9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8A676-54BC-4B69-8160-1E36E4B85E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92308"/>
      </p:ext>
    </p:extLst>
  </p:cSld>
  <p:clrMapOvr>
    <a:masterClrMapping/>
  </p:clrMapOvr>
  <p:transition spd="slow" advClick="0" advTm="9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FF55F-E598-41EF-A43C-B46407616D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623982"/>
      </p:ext>
    </p:extLst>
  </p:cSld>
  <p:clrMapOvr>
    <a:masterClrMapping/>
  </p:clrMapOvr>
  <p:transition spd="slow" advClick="0" advTm="9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411 h 2182"/>
                <a:gd name="T4" fmla="*/ 5232 w 4897"/>
                <a:gd name="T5" fmla="*/ 1411 h 2182"/>
                <a:gd name="T6" fmla="*/ 523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388 h 2182"/>
                <a:gd name="T4" fmla="*/ 5232 w 4897"/>
                <a:gd name="T5" fmla="*/ 1388 h 2182"/>
                <a:gd name="T6" fmla="*/ 523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6086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6087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6088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6089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6090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</p:grpSp>
      <p:sp>
        <p:nvSpPr>
          <p:cNvPr id="4609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9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9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17A4AABD-877E-4ED0-A804-B110FC6D40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6094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6095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2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slow" advClick="0" advTm="9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Boss\&#1052;&#1086;&#1080;%20&#1076;&#1086;&#1082;&#1091;&#1084;&#1077;&#1085;&#1090;&#1099;\&#1055;&#1088;&#1077;&#1079;&#1077;&#1085;&#1090;&#1072;&#1094;&#1080;&#1080;\09%20&#1044;&#1086;&#1088;&#1086;&#1078;&#1082;&#1072;%209.wma" TargetMode="Externa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http://lider21vek.narod.ru/CCY/10.files/image004.gif" TargetMode="External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лого с прозрачностью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4113212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427538" y="476250"/>
            <a:ext cx="4392612" cy="17367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200" dirty="0" smtClean="0"/>
              <a:t>МБОУ ЛИЦЕЙ №66</a:t>
            </a:r>
            <a:br>
              <a:rPr lang="ru-RU" sz="3200" dirty="0" smtClean="0"/>
            </a:br>
            <a:r>
              <a:rPr lang="ru-RU" sz="3200" dirty="0" smtClean="0"/>
              <a:t>ИМЕНИ</a:t>
            </a:r>
            <a:br>
              <a:rPr lang="ru-RU" sz="3200" dirty="0" smtClean="0"/>
            </a:br>
            <a:r>
              <a:rPr lang="ru-RU" sz="3200" dirty="0" smtClean="0"/>
              <a:t> ГЕРОЯ  СОВЕТСКОГО СОЮЗА С.П.МЕРКУЛОВА ГОРОДА ЛИПЕЦКА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solidFill>
                  <a:srgbClr val="FFFF00"/>
                </a:solidFill>
              </a:rPr>
              <a:t>ЭКОЛОГИЧЕСКИЙ ЛИЦЕЙ</a:t>
            </a:r>
          </a:p>
        </p:txBody>
      </p:sp>
    </p:spTree>
  </p:cSld>
  <p:clrMapOvr>
    <a:masterClrMapping/>
  </p:clrMapOvr>
  <p:transition spd="slow" advClick="0" advTm="9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8432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2292" name="Picture 4" descr="DSC0882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30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Rot="1" noChangeArrowheads="1"/>
          </p:cNvSpPr>
          <p:nvPr/>
        </p:nvSpPr>
        <p:spPr bwMode="auto">
          <a:xfrm>
            <a:off x="134938" y="5992813"/>
            <a:ext cx="8842375" cy="6635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Школьный двор</a:t>
            </a:r>
          </a:p>
        </p:txBody>
      </p:sp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8637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3316" name="Picture 4" descr="DSC089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57238" y="0"/>
            <a:ext cx="10491788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Rot="1" noChangeArrowheads="1"/>
          </p:cNvSpPr>
          <p:nvPr/>
        </p:nvSpPr>
        <p:spPr bwMode="auto">
          <a:xfrm>
            <a:off x="134938" y="5992813"/>
            <a:ext cx="8842375" cy="6635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Школьный двор</a:t>
            </a:r>
          </a:p>
        </p:txBody>
      </p:sp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8227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4340" name="Picture 4" descr="DSC0892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04475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Rot="1" noChangeArrowheads="1"/>
          </p:cNvSpPr>
          <p:nvPr/>
        </p:nvSpPr>
        <p:spPr bwMode="auto">
          <a:xfrm>
            <a:off x="134938" y="5992813"/>
            <a:ext cx="8842375" cy="6635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Школьный двор</a:t>
            </a:r>
          </a:p>
        </p:txBody>
      </p:sp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5363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053013" cy="3368675"/>
          </a:xfrm>
        </p:spPr>
      </p:pic>
      <p:pic>
        <p:nvPicPr>
          <p:cNvPr id="15364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9438" y="0"/>
            <a:ext cx="5151437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82963"/>
            <a:ext cx="5292725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9438" y="3398838"/>
            <a:ext cx="529113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Rot="1" noChangeArrowheads="1"/>
          </p:cNvSpPr>
          <p:nvPr/>
        </p:nvSpPr>
        <p:spPr bwMode="auto">
          <a:xfrm>
            <a:off x="134938" y="5992813"/>
            <a:ext cx="8842375" cy="6635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Школьный двор</a:t>
            </a:r>
          </a:p>
        </p:txBody>
      </p:sp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6387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4016375" cy="602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Объект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938"/>
            <a:ext cx="6286500" cy="4191000"/>
          </a:xfrm>
        </p:spPr>
      </p:pic>
      <p:pic>
        <p:nvPicPr>
          <p:cNvPr id="16389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4198938"/>
            <a:ext cx="5795963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888" y="-388938"/>
            <a:ext cx="3057525" cy="458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Rot="1" noChangeArrowheads="1"/>
          </p:cNvSpPr>
          <p:nvPr/>
        </p:nvSpPr>
        <p:spPr bwMode="auto">
          <a:xfrm>
            <a:off x="134938" y="5992813"/>
            <a:ext cx="8842375" cy="6635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Школьный двор</a:t>
            </a:r>
          </a:p>
        </p:txBody>
      </p:sp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900113" y="1268413"/>
            <a:ext cx="77724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1pPr>
            <a:lvl2pPr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2pPr>
            <a:lvl3pPr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3pPr>
            <a:lvl4pPr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4pPr>
            <a:lvl5pPr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4800" smtClean="0">
                <a:solidFill>
                  <a:schemeClr val="folHlink"/>
                </a:solidFill>
              </a:rPr>
              <a:t>Эксперимент лицея «Непрерывное экологическое образование в системе культуры»</a:t>
            </a:r>
            <a:r>
              <a:rPr lang="ru-RU" sz="4800" smtClean="0"/>
              <a:t> </a:t>
            </a:r>
          </a:p>
        </p:txBody>
      </p:sp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692150"/>
            <a:ext cx="8385175" cy="216058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smtClean="0"/>
              <a:t>Модель </a:t>
            </a:r>
            <a:br>
              <a:rPr lang="ru-RU" sz="3600" smtClean="0"/>
            </a:br>
            <a:r>
              <a:rPr lang="ru-RU" sz="3600" smtClean="0"/>
              <a:t>«Экология в системе культуры»</a:t>
            </a:r>
            <a:r>
              <a:rPr lang="ru-RU" smtClean="0"/>
              <a:t> </a:t>
            </a:r>
          </a:p>
        </p:txBody>
      </p:sp>
      <p:sp>
        <p:nvSpPr>
          <p:cNvPr id="89091" name="Rectangle 3"/>
          <p:cNvSpPr>
            <a:spLocks noRot="1" noChangeArrowheads="1"/>
          </p:cNvSpPr>
          <p:nvPr/>
        </p:nvSpPr>
        <p:spPr bwMode="auto">
          <a:xfrm>
            <a:off x="395288" y="3213100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800" smtClean="0"/>
              <a:t>Схема образовательного пространства лицея №66</a:t>
            </a:r>
            <a:r>
              <a:rPr lang="ru-RU" smtClean="0"/>
              <a:t> </a:t>
            </a:r>
          </a:p>
        </p:txBody>
      </p:sp>
    </p:spTree>
  </p:cSld>
  <p:clrMapOvr>
    <a:masterClrMapping/>
  </p:clrMapOvr>
  <p:transition spd="slow" advClick="0" advTm="9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1331913" y="5734050"/>
            <a:ext cx="936625" cy="1123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sz="1400" b="1">
                <a:solidFill>
                  <a:srgbClr val="993300"/>
                </a:solidFill>
              </a:rPr>
              <a:t>Предметы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sz="1400" b="1">
                <a:solidFill>
                  <a:srgbClr val="993300"/>
                </a:solidFill>
              </a:rPr>
              <a:t>исто-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sz="1400" b="1">
                <a:solidFill>
                  <a:srgbClr val="993300"/>
                </a:solidFill>
              </a:rPr>
              <a:t>рико-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sz="1400" b="1">
                <a:solidFill>
                  <a:srgbClr val="993300"/>
                </a:solidFill>
              </a:rPr>
              <a:t>краевед-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sz="1400" b="1">
                <a:solidFill>
                  <a:srgbClr val="993300"/>
                </a:solidFill>
              </a:rPr>
              <a:t>ческого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sz="1400" b="1">
                <a:solidFill>
                  <a:srgbClr val="993300"/>
                </a:solidFill>
              </a:rPr>
              <a:t>цикла</a:t>
            </a:r>
          </a:p>
        </p:txBody>
      </p:sp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2413000" y="5734050"/>
            <a:ext cx="935038" cy="1123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sz="1400" b="1">
                <a:solidFill>
                  <a:srgbClr val="993300"/>
                </a:solidFill>
              </a:rPr>
              <a:t>Предметы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sz="1400" b="1">
                <a:solidFill>
                  <a:srgbClr val="993300"/>
                </a:solidFill>
              </a:rPr>
              <a:t> гума-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sz="1400" b="1">
                <a:solidFill>
                  <a:srgbClr val="993300"/>
                </a:solidFill>
              </a:rPr>
              <a:t>нитарно-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sz="1400" b="1">
                <a:solidFill>
                  <a:srgbClr val="993300"/>
                </a:solidFill>
              </a:rPr>
              <a:t>эстети-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sz="1400" b="1">
                <a:solidFill>
                  <a:srgbClr val="993300"/>
                </a:solidFill>
              </a:rPr>
              <a:t>ческого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sz="1400" b="1">
                <a:solidFill>
                  <a:srgbClr val="993300"/>
                </a:solidFill>
              </a:rPr>
              <a:t>цикла</a:t>
            </a: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3492500" y="5734050"/>
            <a:ext cx="863600" cy="1123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sz="1400" b="1"/>
          </a:p>
          <a:p>
            <a:pPr algn="ctr" eaLnBrk="1" hangingPunct="1"/>
            <a:r>
              <a:rPr lang="ru-RU" sz="1400" b="1">
                <a:solidFill>
                  <a:srgbClr val="993300"/>
                </a:solidFill>
              </a:rPr>
              <a:t>Междис-</a:t>
            </a:r>
          </a:p>
          <a:p>
            <a:pPr algn="ctr" eaLnBrk="1" hangingPunct="1"/>
            <a:r>
              <a:rPr lang="ru-RU" sz="1400" b="1">
                <a:solidFill>
                  <a:srgbClr val="993300"/>
                </a:solidFill>
              </a:rPr>
              <a:t>циплина-</a:t>
            </a:r>
          </a:p>
          <a:p>
            <a:pPr algn="ctr" eaLnBrk="1" hangingPunct="1"/>
            <a:r>
              <a:rPr lang="ru-RU" sz="1400" b="1">
                <a:solidFill>
                  <a:srgbClr val="993300"/>
                </a:solidFill>
              </a:rPr>
              <a:t>рный</a:t>
            </a:r>
          </a:p>
          <a:p>
            <a:pPr algn="ctr" eaLnBrk="1" hangingPunct="1"/>
            <a:r>
              <a:rPr lang="ru-RU" sz="1400" b="1">
                <a:solidFill>
                  <a:srgbClr val="993300"/>
                </a:solidFill>
              </a:rPr>
              <a:t>курс</a:t>
            </a:r>
          </a:p>
          <a:p>
            <a:pPr algn="ctr" eaLnBrk="1" hangingPunct="1"/>
            <a:r>
              <a:rPr lang="ru-RU" sz="1400" b="1">
                <a:solidFill>
                  <a:srgbClr val="993300"/>
                </a:solidFill>
              </a:rPr>
              <a:t>экологии</a:t>
            </a:r>
            <a:r>
              <a:rPr lang="ru-RU" sz="1400" b="1"/>
              <a:t> </a:t>
            </a:r>
          </a:p>
          <a:p>
            <a:pPr algn="ctr" eaLnBrk="1" hangingPunct="1">
              <a:lnSpc>
                <a:spcPct val="85000"/>
              </a:lnSpc>
            </a:pPr>
            <a:endParaRPr lang="ru-RU" sz="1400" b="1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4572000" y="5734050"/>
            <a:ext cx="1008063" cy="1123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993300"/>
                </a:solidFill>
              </a:rPr>
              <a:t>Предметы</a:t>
            </a:r>
          </a:p>
          <a:p>
            <a:pPr algn="ctr" eaLnBrk="1" hangingPunct="1"/>
            <a:r>
              <a:rPr lang="ru-RU" sz="1400" b="1">
                <a:solidFill>
                  <a:srgbClr val="993300"/>
                </a:solidFill>
              </a:rPr>
              <a:t> есте-</a:t>
            </a:r>
          </a:p>
          <a:p>
            <a:pPr algn="ctr" eaLnBrk="1" hangingPunct="1"/>
            <a:r>
              <a:rPr lang="ru-RU" sz="1400" b="1">
                <a:solidFill>
                  <a:srgbClr val="993300"/>
                </a:solidFill>
              </a:rPr>
              <a:t>ственно-</a:t>
            </a:r>
          </a:p>
          <a:p>
            <a:pPr algn="ctr" eaLnBrk="1" hangingPunct="1"/>
            <a:r>
              <a:rPr lang="ru-RU" sz="1400" b="1">
                <a:solidFill>
                  <a:srgbClr val="993300"/>
                </a:solidFill>
              </a:rPr>
              <a:t>научного</a:t>
            </a:r>
          </a:p>
          <a:p>
            <a:pPr algn="ctr" eaLnBrk="1" hangingPunct="1"/>
            <a:r>
              <a:rPr lang="ru-RU" sz="1400" b="1">
                <a:solidFill>
                  <a:srgbClr val="993300"/>
                </a:solidFill>
              </a:rPr>
              <a:t>цикла</a:t>
            </a:r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5724525" y="5734050"/>
            <a:ext cx="935038" cy="1123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993300"/>
                </a:solidFill>
              </a:rPr>
              <a:t>Предметы </a:t>
            </a:r>
          </a:p>
          <a:p>
            <a:pPr algn="ctr" eaLnBrk="1" hangingPunct="1"/>
            <a:r>
              <a:rPr lang="ru-RU" sz="1400" b="1">
                <a:solidFill>
                  <a:srgbClr val="993300"/>
                </a:solidFill>
              </a:rPr>
              <a:t>вале-</a:t>
            </a:r>
          </a:p>
          <a:p>
            <a:pPr algn="ctr" eaLnBrk="1" hangingPunct="1"/>
            <a:r>
              <a:rPr lang="ru-RU" sz="1400" b="1">
                <a:solidFill>
                  <a:srgbClr val="993300"/>
                </a:solidFill>
              </a:rPr>
              <a:t>ологиче-</a:t>
            </a:r>
          </a:p>
          <a:p>
            <a:pPr algn="ctr" eaLnBrk="1" hangingPunct="1"/>
            <a:r>
              <a:rPr lang="ru-RU" sz="1400" b="1">
                <a:solidFill>
                  <a:srgbClr val="993300"/>
                </a:solidFill>
              </a:rPr>
              <a:t>ского </a:t>
            </a:r>
          </a:p>
          <a:p>
            <a:pPr algn="ctr" eaLnBrk="1" hangingPunct="1"/>
            <a:r>
              <a:rPr lang="ru-RU" sz="1400" b="1">
                <a:solidFill>
                  <a:srgbClr val="993300"/>
                </a:solidFill>
              </a:rPr>
              <a:t>цикла</a:t>
            </a: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6804025" y="5734050"/>
            <a:ext cx="936625" cy="1123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993300"/>
                </a:solidFill>
              </a:rPr>
              <a:t>Предметы</a:t>
            </a:r>
          </a:p>
          <a:p>
            <a:pPr algn="ctr" eaLnBrk="1" hangingPunct="1"/>
            <a:r>
              <a:rPr lang="ru-RU" sz="1400" b="1">
                <a:solidFill>
                  <a:srgbClr val="993300"/>
                </a:solidFill>
              </a:rPr>
              <a:t>техно-</a:t>
            </a:r>
          </a:p>
          <a:p>
            <a:pPr algn="ctr" eaLnBrk="1" hangingPunct="1"/>
            <a:r>
              <a:rPr lang="ru-RU" sz="1400" b="1">
                <a:solidFill>
                  <a:srgbClr val="993300"/>
                </a:solidFill>
              </a:rPr>
              <a:t>логиче-</a:t>
            </a:r>
          </a:p>
          <a:p>
            <a:pPr algn="ctr" eaLnBrk="1" hangingPunct="1"/>
            <a:r>
              <a:rPr lang="ru-RU" sz="1400" b="1">
                <a:solidFill>
                  <a:srgbClr val="993300"/>
                </a:solidFill>
              </a:rPr>
              <a:t>ского</a:t>
            </a:r>
          </a:p>
          <a:p>
            <a:pPr algn="ctr" eaLnBrk="1" hangingPunct="1"/>
            <a:r>
              <a:rPr lang="ru-RU" sz="1400" b="1">
                <a:solidFill>
                  <a:srgbClr val="993300"/>
                </a:solidFill>
              </a:rPr>
              <a:t>цикла</a:t>
            </a:r>
          </a:p>
        </p:txBody>
      </p:sp>
      <p:pic>
        <p:nvPicPr>
          <p:cNvPr id="90120" name="Picture 8" descr="ЛИПКАСХЕМА4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4763"/>
            <a:ext cx="6553200" cy="5729287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1" name="Oval 9"/>
          <p:cNvSpPr>
            <a:spLocks noChangeArrowheads="1"/>
          </p:cNvSpPr>
          <p:nvPr/>
        </p:nvSpPr>
        <p:spPr bwMode="auto">
          <a:xfrm>
            <a:off x="3708400" y="2924175"/>
            <a:ext cx="1655763" cy="12969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b="1">
                <a:solidFill>
                  <a:srgbClr val="000000"/>
                </a:solidFill>
              </a:rPr>
              <a:t>НОУ</a:t>
            </a:r>
          </a:p>
        </p:txBody>
      </p:sp>
      <p:sp>
        <p:nvSpPr>
          <p:cNvPr id="90122" name="Oval 10"/>
          <p:cNvSpPr>
            <a:spLocks noChangeArrowheads="1"/>
          </p:cNvSpPr>
          <p:nvPr/>
        </p:nvSpPr>
        <p:spPr bwMode="auto">
          <a:xfrm rot="-778846">
            <a:off x="2701925" y="4076700"/>
            <a:ext cx="1582738" cy="647700"/>
          </a:xfrm>
          <a:prstGeom prst="ellipse">
            <a:avLst/>
          </a:prstGeom>
          <a:solidFill>
            <a:srgbClr val="FF6363"/>
          </a:solidFill>
          <a:ln w="9525">
            <a:solidFill>
              <a:srgbClr val="FF636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Экологические </a:t>
            </a:r>
          </a:p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акции</a:t>
            </a:r>
          </a:p>
        </p:txBody>
      </p:sp>
      <p:sp>
        <p:nvSpPr>
          <p:cNvPr id="90123" name="Oval 11"/>
          <p:cNvSpPr>
            <a:spLocks noChangeArrowheads="1"/>
          </p:cNvSpPr>
          <p:nvPr/>
        </p:nvSpPr>
        <p:spPr bwMode="auto">
          <a:xfrm rot="-238504">
            <a:off x="2413000" y="3573463"/>
            <a:ext cx="1582738" cy="647700"/>
          </a:xfrm>
          <a:prstGeom prst="ellipse">
            <a:avLst/>
          </a:prstGeom>
          <a:solidFill>
            <a:srgbClr val="F7C677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Конкурс</a:t>
            </a:r>
          </a:p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«Шаг в будущее»</a:t>
            </a:r>
          </a:p>
        </p:txBody>
      </p:sp>
      <p:sp>
        <p:nvSpPr>
          <p:cNvPr id="90124" name="Oval 12"/>
          <p:cNvSpPr>
            <a:spLocks noChangeArrowheads="1"/>
          </p:cNvSpPr>
          <p:nvPr/>
        </p:nvSpPr>
        <p:spPr bwMode="auto">
          <a:xfrm rot="1145557">
            <a:off x="2413000" y="2925763"/>
            <a:ext cx="1582738" cy="6477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Экологический</a:t>
            </a:r>
          </a:p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лагерь</a:t>
            </a:r>
          </a:p>
        </p:txBody>
      </p:sp>
      <p:sp>
        <p:nvSpPr>
          <p:cNvPr id="90125" name="Oval 13"/>
          <p:cNvSpPr>
            <a:spLocks noChangeArrowheads="1"/>
          </p:cNvSpPr>
          <p:nvPr/>
        </p:nvSpPr>
        <p:spPr bwMode="auto">
          <a:xfrm rot="2445845">
            <a:off x="2773363" y="2420938"/>
            <a:ext cx="1582737" cy="6477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Экологические </a:t>
            </a:r>
          </a:p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спектакли</a:t>
            </a:r>
          </a:p>
        </p:txBody>
      </p:sp>
      <p:sp>
        <p:nvSpPr>
          <p:cNvPr id="90126" name="Oval 14"/>
          <p:cNvSpPr>
            <a:spLocks noChangeArrowheads="1"/>
          </p:cNvSpPr>
          <p:nvPr/>
        </p:nvSpPr>
        <p:spPr bwMode="auto">
          <a:xfrm rot="4604245">
            <a:off x="3385344" y="2096294"/>
            <a:ext cx="1582738" cy="647700"/>
          </a:xfrm>
          <a:prstGeom prst="ellipse">
            <a:avLst/>
          </a:prstGeom>
          <a:solidFill>
            <a:srgbClr val="78C6D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Экологический</a:t>
            </a:r>
          </a:p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музей</a:t>
            </a:r>
          </a:p>
        </p:txBody>
      </p:sp>
      <p:sp>
        <p:nvSpPr>
          <p:cNvPr id="90127" name="Oval 15"/>
          <p:cNvSpPr>
            <a:spLocks noChangeArrowheads="1"/>
          </p:cNvSpPr>
          <p:nvPr/>
        </p:nvSpPr>
        <p:spPr bwMode="auto">
          <a:xfrm rot="-4406025">
            <a:off x="4104481" y="2096294"/>
            <a:ext cx="1582738" cy="6477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Туристические </a:t>
            </a:r>
          </a:p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походы</a:t>
            </a:r>
          </a:p>
        </p:txBody>
      </p:sp>
      <p:sp>
        <p:nvSpPr>
          <p:cNvPr id="90128" name="Oval 16"/>
          <p:cNvSpPr>
            <a:spLocks noChangeArrowheads="1"/>
          </p:cNvSpPr>
          <p:nvPr/>
        </p:nvSpPr>
        <p:spPr bwMode="auto">
          <a:xfrm rot="1186849">
            <a:off x="4500563" y="4149725"/>
            <a:ext cx="1582737" cy="6477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Др. выставки,</a:t>
            </a:r>
          </a:p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 смотры, </a:t>
            </a:r>
          </a:p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конкурсы</a:t>
            </a:r>
          </a:p>
        </p:txBody>
      </p:sp>
      <p:sp>
        <p:nvSpPr>
          <p:cNvPr id="90129" name="Oval 17"/>
          <p:cNvSpPr>
            <a:spLocks noChangeArrowheads="1"/>
          </p:cNvSpPr>
          <p:nvPr/>
        </p:nvSpPr>
        <p:spPr bwMode="auto">
          <a:xfrm rot="-2852269">
            <a:off x="4609306" y="2456657"/>
            <a:ext cx="1582737" cy="647700"/>
          </a:xfrm>
          <a:prstGeom prst="ellipse">
            <a:avLst/>
          </a:prstGeom>
          <a:solidFill>
            <a:srgbClr val="BB76C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Юннатские </a:t>
            </a:r>
          </a:p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кружки</a:t>
            </a:r>
          </a:p>
        </p:txBody>
      </p:sp>
      <p:sp>
        <p:nvSpPr>
          <p:cNvPr id="90130" name="Oval 18"/>
          <p:cNvSpPr>
            <a:spLocks noChangeArrowheads="1"/>
          </p:cNvSpPr>
          <p:nvPr/>
        </p:nvSpPr>
        <p:spPr bwMode="auto">
          <a:xfrm rot="-1199914">
            <a:off x="5003800" y="2997200"/>
            <a:ext cx="1582738" cy="647700"/>
          </a:xfrm>
          <a:prstGeom prst="ellipse">
            <a:avLst/>
          </a:prstGeom>
          <a:solidFill>
            <a:srgbClr val="FF505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Экологические </a:t>
            </a:r>
          </a:p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олимпиады</a:t>
            </a:r>
          </a:p>
        </p:txBody>
      </p:sp>
      <p:sp>
        <p:nvSpPr>
          <p:cNvPr id="90131" name="Oval 19"/>
          <p:cNvSpPr>
            <a:spLocks noChangeArrowheads="1"/>
          </p:cNvSpPr>
          <p:nvPr/>
        </p:nvSpPr>
        <p:spPr bwMode="auto">
          <a:xfrm rot="185233">
            <a:off x="4932363" y="3644900"/>
            <a:ext cx="1582737" cy="647700"/>
          </a:xfrm>
          <a:prstGeom prst="ellipse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Экологический </a:t>
            </a:r>
          </a:p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плакат</a:t>
            </a:r>
          </a:p>
        </p:txBody>
      </p:sp>
      <p:sp>
        <p:nvSpPr>
          <p:cNvPr id="90132" name="AutoShape 20"/>
          <p:cNvSpPr>
            <a:spLocks noChangeArrowheads="1"/>
          </p:cNvSpPr>
          <p:nvPr/>
        </p:nvSpPr>
        <p:spPr bwMode="auto">
          <a:xfrm>
            <a:off x="3924300" y="3860800"/>
            <a:ext cx="935038" cy="1655763"/>
          </a:xfrm>
          <a:prstGeom prst="upDownArrow">
            <a:avLst>
              <a:gd name="adj1" fmla="val 50000"/>
              <a:gd name="adj2" fmla="val 3541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ru-RU" sz="1400" b="1"/>
              <a:t>Знания,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sz="1400" b="1"/>
              <a:t>Компетенции,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sz="1400" b="1"/>
              <a:t>ценности</a:t>
            </a:r>
          </a:p>
        </p:txBody>
      </p:sp>
      <p:sp>
        <p:nvSpPr>
          <p:cNvPr id="90133" name="WordArt 21"/>
          <p:cNvSpPr>
            <a:spLocks noChangeArrowheads="1" noChangeShapeType="1" noTextEdit="1"/>
          </p:cNvSpPr>
          <p:nvPr/>
        </p:nvSpPr>
        <p:spPr bwMode="auto">
          <a:xfrm>
            <a:off x="2124075" y="1341438"/>
            <a:ext cx="4824413" cy="568801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0000"/>
                    </a:gs>
                    <a:gs pos="100000">
                      <a:srgbClr val="FFCC00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ЭО "Маленький принц", "Созидатели", "Земляне", клуб "ЭКО"</a:t>
            </a:r>
          </a:p>
        </p:txBody>
      </p:sp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90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90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90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90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90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90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0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0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0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 animBg="1" autoUpdateAnimBg="0"/>
      <p:bldP spid="90115" grpId="0" animBg="1" autoUpdateAnimBg="0"/>
      <p:bldP spid="90116" grpId="0" animBg="1" autoUpdateAnimBg="0"/>
      <p:bldP spid="90117" grpId="0" animBg="1" autoUpdateAnimBg="0"/>
      <p:bldP spid="90118" grpId="0" animBg="1" autoUpdateAnimBg="0"/>
      <p:bldP spid="90119" grpId="0" animBg="1" autoUpdateAnimBg="0"/>
      <p:bldP spid="90121" grpId="0" animBg="1" autoUpdateAnimBg="0"/>
      <p:bldP spid="90122" grpId="0" animBg="1" autoUpdateAnimBg="0"/>
      <p:bldP spid="90123" grpId="0" animBg="1" autoUpdateAnimBg="0"/>
      <p:bldP spid="90124" grpId="0" animBg="1" autoUpdateAnimBg="0"/>
      <p:bldP spid="90125" grpId="0" animBg="1" autoUpdateAnimBg="0"/>
      <p:bldP spid="90126" grpId="0" animBg="1" autoUpdateAnimBg="0"/>
      <p:bldP spid="90127" grpId="0" animBg="1" autoUpdateAnimBg="0"/>
      <p:bldP spid="90128" grpId="0" animBg="1" autoUpdateAnimBg="0"/>
      <p:bldP spid="90129" grpId="0" animBg="1" autoUpdateAnimBg="0"/>
      <p:bldP spid="90130" grpId="0" animBg="1" autoUpdateAnimBg="0"/>
      <p:bldP spid="90131" grpId="0" animBg="1" autoUpdateAnimBg="0"/>
      <p:bldP spid="90132" grpId="0" animBg="1" autoUpdateAnimBg="0"/>
      <p:bldP spid="901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1425" y="0"/>
            <a:ext cx="6570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331913" y="5876925"/>
            <a:ext cx="936625" cy="981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ru-RU" sz="1400" b="1">
                <a:solidFill>
                  <a:srgbClr val="993300"/>
                </a:solidFill>
              </a:rPr>
              <a:t>Предметы </a:t>
            </a:r>
          </a:p>
          <a:p>
            <a:pPr algn="ctr" eaLnBrk="1" hangingPunct="1">
              <a:lnSpc>
                <a:spcPct val="75000"/>
              </a:lnSpc>
            </a:pPr>
            <a:r>
              <a:rPr lang="ru-RU" sz="1400" b="1">
                <a:solidFill>
                  <a:srgbClr val="993300"/>
                </a:solidFill>
              </a:rPr>
              <a:t>исто-</a:t>
            </a:r>
          </a:p>
          <a:p>
            <a:pPr algn="ctr" eaLnBrk="1" hangingPunct="1">
              <a:lnSpc>
                <a:spcPct val="75000"/>
              </a:lnSpc>
            </a:pPr>
            <a:r>
              <a:rPr lang="ru-RU" sz="1400" b="1">
                <a:solidFill>
                  <a:srgbClr val="993300"/>
                </a:solidFill>
              </a:rPr>
              <a:t>рико-</a:t>
            </a:r>
          </a:p>
          <a:p>
            <a:pPr algn="ctr" eaLnBrk="1" hangingPunct="1">
              <a:lnSpc>
                <a:spcPct val="75000"/>
              </a:lnSpc>
            </a:pPr>
            <a:r>
              <a:rPr lang="ru-RU" sz="1400" b="1">
                <a:solidFill>
                  <a:srgbClr val="993300"/>
                </a:solidFill>
              </a:rPr>
              <a:t>краевед-</a:t>
            </a:r>
          </a:p>
          <a:p>
            <a:pPr algn="ctr" eaLnBrk="1" hangingPunct="1">
              <a:lnSpc>
                <a:spcPct val="75000"/>
              </a:lnSpc>
            </a:pPr>
            <a:r>
              <a:rPr lang="ru-RU" sz="1400" b="1">
                <a:solidFill>
                  <a:srgbClr val="993300"/>
                </a:solidFill>
              </a:rPr>
              <a:t>ческого </a:t>
            </a:r>
          </a:p>
          <a:p>
            <a:pPr algn="ctr" eaLnBrk="1" hangingPunct="1">
              <a:lnSpc>
                <a:spcPct val="75000"/>
              </a:lnSpc>
            </a:pPr>
            <a:r>
              <a:rPr lang="ru-RU" sz="1400" b="1">
                <a:solidFill>
                  <a:srgbClr val="993300"/>
                </a:solidFill>
              </a:rPr>
              <a:t>цикла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413000" y="5876925"/>
            <a:ext cx="935038" cy="981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ru-RU" sz="1400" b="1">
                <a:solidFill>
                  <a:srgbClr val="993300"/>
                </a:solidFill>
              </a:rPr>
              <a:t>Предметы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sz="1400" b="1">
                <a:solidFill>
                  <a:srgbClr val="993300"/>
                </a:solidFill>
              </a:rPr>
              <a:t> гума-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sz="1400" b="1">
                <a:solidFill>
                  <a:srgbClr val="993300"/>
                </a:solidFill>
              </a:rPr>
              <a:t>нитарно-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sz="1400" b="1">
                <a:solidFill>
                  <a:srgbClr val="993300"/>
                </a:solidFill>
              </a:rPr>
              <a:t>эстети-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sz="1400" b="1">
                <a:solidFill>
                  <a:srgbClr val="993300"/>
                </a:solidFill>
              </a:rPr>
              <a:t>ческого 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sz="1400" b="1">
                <a:solidFill>
                  <a:srgbClr val="993300"/>
                </a:solidFill>
              </a:rPr>
              <a:t>цикла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492500" y="5876925"/>
            <a:ext cx="863600" cy="981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sz="1400" b="1"/>
          </a:p>
          <a:p>
            <a:pPr algn="ctr" eaLnBrk="1" hangingPunct="1">
              <a:lnSpc>
                <a:spcPct val="80000"/>
              </a:lnSpc>
            </a:pPr>
            <a:r>
              <a:rPr lang="ru-RU" sz="1400" b="1">
                <a:solidFill>
                  <a:srgbClr val="993300"/>
                </a:solidFill>
              </a:rPr>
              <a:t>Междис-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400" b="1">
                <a:solidFill>
                  <a:srgbClr val="993300"/>
                </a:solidFill>
              </a:rPr>
              <a:t>циплина-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400" b="1">
                <a:solidFill>
                  <a:srgbClr val="993300"/>
                </a:solidFill>
              </a:rPr>
              <a:t>рный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400" b="1">
                <a:solidFill>
                  <a:srgbClr val="993300"/>
                </a:solidFill>
              </a:rPr>
              <a:t>курс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400" b="1">
                <a:solidFill>
                  <a:srgbClr val="993300"/>
                </a:solidFill>
              </a:rPr>
              <a:t>экологии</a:t>
            </a:r>
            <a:r>
              <a:rPr lang="ru-RU" sz="1400" b="1"/>
              <a:t> </a:t>
            </a:r>
          </a:p>
          <a:p>
            <a:pPr algn="ctr" eaLnBrk="1" hangingPunct="1">
              <a:lnSpc>
                <a:spcPct val="85000"/>
              </a:lnSpc>
            </a:pPr>
            <a:endParaRPr lang="ru-RU" sz="1400" b="1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572000" y="5876925"/>
            <a:ext cx="1008063" cy="981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sz="1400" b="1">
                <a:solidFill>
                  <a:srgbClr val="993300"/>
                </a:solidFill>
              </a:rPr>
              <a:t>Предметы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sz="1400" b="1">
                <a:solidFill>
                  <a:srgbClr val="993300"/>
                </a:solidFill>
              </a:rPr>
              <a:t> есте-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sz="1400" b="1">
                <a:solidFill>
                  <a:srgbClr val="993300"/>
                </a:solidFill>
              </a:rPr>
              <a:t>ственно-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sz="1400" b="1">
                <a:solidFill>
                  <a:srgbClr val="993300"/>
                </a:solidFill>
              </a:rPr>
              <a:t>научного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sz="1400" b="1">
                <a:solidFill>
                  <a:srgbClr val="993300"/>
                </a:solidFill>
              </a:rPr>
              <a:t>цикла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5724525" y="5876925"/>
            <a:ext cx="935038" cy="981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1400" b="1">
                <a:solidFill>
                  <a:srgbClr val="993300"/>
                </a:solidFill>
              </a:rPr>
              <a:t>Предметы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400" b="1">
                <a:solidFill>
                  <a:srgbClr val="993300"/>
                </a:solidFill>
              </a:rPr>
              <a:t>вале-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400" b="1">
                <a:solidFill>
                  <a:srgbClr val="993300"/>
                </a:solidFill>
              </a:rPr>
              <a:t>ологиче-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400" b="1">
                <a:solidFill>
                  <a:srgbClr val="993300"/>
                </a:solidFill>
              </a:rPr>
              <a:t>ского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400" b="1">
                <a:solidFill>
                  <a:srgbClr val="993300"/>
                </a:solidFill>
              </a:rPr>
              <a:t>цикла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6804025" y="5876925"/>
            <a:ext cx="936625" cy="981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1400" b="1">
                <a:solidFill>
                  <a:srgbClr val="993300"/>
                </a:solidFill>
              </a:rPr>
              <a:t>Предметы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400" b="1">
                <a:solidFill>
                  <a:srgbClr val="993300"/>
                </a:solidFill>
              </a:rPr>
              <a:t>техно-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400" b="1">
                <a:solidFill>
                  <a:srgbClr val="993300"/>
                </a:solidFill>
              </a:rPr>
              <a:t>логиче-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400" b="1">
                <a:solidFill>
                  <a:srgbClr val="993300"/>
                </a:solidFill>
              </a:rPr>
              <a:t>ского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400" b="1">
                <a:solidFill>
                  <a:srgbClr val="993300"/>
                </a:solidFill>
              </a:rPr>
              <a:t>цикла</a:t>
            </a:r>
          </a:p>
        </p:txBody>
      </p:sp>
      <p:pic>
        <p:nvPicPr>
          <p:cNvPr id="20489" name="Picture 9" descr="ЛИПКАСХЕМА4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76200"/>
            <a:ext cx="6553200" cy="5729288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3708400" y="2924175"/>
            <a:ext cx="1655763" cy="12969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b="1">
                <a:solidFill>
                  <a:srgbClr val="000000"/>
                </a:solidFill>
              </a:rPr>
              <a:t>НОУ</a:t>
            </a:r>
          </a:p>
        </p:txBody>
      </p:sp>
      <p:sp>
        <p:nvSpPr>
          <p:cNvPr id="20491" name="Oval 11"/>
          <p:cNvSpPr>
            <a:spLocks noChangeArrowheads="1"/>
          </p:cNvSpPr>
          <p:nvPr/>
        </p:nvSpPr>
        <p:spPr bwMode="auto">
          <a:xfrm rot="-778846">
            <a:off x="2701925" y="4076700"/>
            <a:ext cx="1582738" cy="647700"/>
          </a:xfrm>
          <a:prstGeom prst="ellipse">
            <a:avLst/>
          </a:prstGeom>
          <a:solidFill>
            <a:srgbClr val="FF6363"/>
          </a:solidFill>
          <a:ln w="9525">
            <a:solidFill>
              <a:srgbClr val="FF636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Экологические </a:t>
            </a:r>
          </a:p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акции</a:t>
            </a:r>
          </a:p>
        </p:txBody>
      </p:sp>
      <p:sp>
        <p:nvSpPr>
          <p:cNvPr id="20492" name="Oval 12"/>
          <p:cNvSpPr>
            <a:spLocks noChangeArrowheads="1"/>
          </p:cNvSpPr>
          <p:nvPr/>
        </p:nvSpPr>
        <p:spPr bwMode="auto">
          <a:xfrm rot="-238504">
            <a:off x="2413000" y="3573463"/>
            <a:ext cx="1582738" cy="647700"/>
          </a:xfrm>
          <a:prstGeom prst="ellipse">
            <a:avLst/>
          </a:prstGeom>
          <a:solidFill>
            <a:srgbClr val="F7C677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Конкурс</a:t>
            </a:r>
          </a:p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«Шаг в будущее»</a:t>
            </a:r>
          </a:p>
        </p:txBody>
      </p:sp>
      <p:sp>
        <p:nvSpPr>
          <p:cNvPr id="20493" name="Oval 13"/>
          <p:cNvSpPr>
            <a:spLocks noChangeArrowheads="1"/>
          </p:cNvSpPr>
          <p:nvPr/>
        </p:nvSpPr>
        <p:spPr bwMode="auto">
          <a:xfrm rot="1145557">
            <a:off x="2413000" y="2925763"/>
            <a:ext cx="1582738" cy="6477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Экологический</a:t>
            </a:r>
          </a:p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лагерь</a:t>
            </a:r>
          </a:p>
        </p:txBody>
      </p:sp>
      <p:sp>
        <p:nvSpPr>
          <p:cNvPr id="20494" name="Oval 14"/>
          <p:cNvSpPr>
            <a:spLocks noChangeArrowheads="1"/>
          </p:cNvSpPr>
          <p:nvPr/>
        </p:nvSpPr>
        <p:spPr bwMode="auto">
          <a:xfrm rot="2445845">
            <a:off x="2773363" y="2420938"/>
            <a:ext cx="1582737" cy="6477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Экологические </a:t>
            </a:r>
          </a:p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спектакли</a:t>
            </a:r>
          </a:p>
        </p:txBody>
      </p:sp>
      <p:sp>
        <p:nvSpPr>
          <p:cNvPr id="20495" name="Oval 15"/>
          <p:cNvSpPr>
            <a:spLocks noChangeArrowheads="1"/>
          </p:cNvSpPr>
          <p:nvPr/>
        </p:nvSpPr>
        <p:spPr bwMode="auto">
          <a:xfrm rot="4604245">
            <a:off x="3385344" y="2096294"/>
            <a:ext cx="1582738" cy="647700"/>
          </a:xfrm>
          <a:prstGeom prst="ellipse">
            <a:avLst/>
          </a:prstGeom>
          <a:solidFill>
            <a:srgbClr val="78C6D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Экологический</a:t>
            </a:r>
          </a:p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музей</a:t>
            </a:r>
          </a:p>
        </p:txBody>
      </p:sp>
      <p:sp>
        <p:nvSpPr>
          <p:cNvPr id="20496" name="Oval 16"/>
          <p:cNvSpPr>
            <a:spLocks noChangeArrowheads="1"/>
          </p:cNvSpPr>
          <p:nvPr/>
        </p:nvSpPr>
        <p:spPr bwMode="auto">
          <a:xfrm rot="-4406025">
            <a:off x="4104481" y="2096294"/>
            <a:ext cx="1582738" cy="6477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Туристические </a:t>
            </a:r>
          </a:p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походы</a:t>
            </a:r>
          </a:p>
        </p:txBody>
      </p:sp>
      <p:sp>
        <p:nvSpPr>
          <p:cNvPr id="20497" name="Oval 17"/>
          <p:cNvSpPr>
            <a:spLocks noChangeArrowheads="1"/>
          </p:cNvSpPr>
          <p:nvPr/>
        </p:nvSpPr>
        <p:spPr bwMode="auto">
          <a:xfrm rot="1186849">
            <a:off x="4500563" y="4221163"/>
            <a:ext cx="1582737" cy="6477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Др. выставки,</a:t>
            </a:r>
          </a:p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 смотры, </a:t>
            </a:r>
          </a:p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конкурсы</a:t>
            </a:r>
          </a:p>
        </p:txBody>
      </p:sp>
      <p:sp>
        <p:nvSpPr>
          <p:cNvPr id="20498" name="Oval 18"/>
          <p:cNvSpPr>
            <a:spLocks noChangeArrowheads="1"/>
          </p:cNvSpPr>
          <p:nvPr/>
        </p:nvSpPr>
        <p:spPr bwMode="auto">
          <a:xfrm rot="-2852269">
            <a:off x="4609306" y="2456657"/>
            <a:ext cx="1582737" cy="647700"/>
          </a:xfrm>
          <a:prstGeom prst="ellipse">
            <a:avLst/>
          </a:prstGeom>
          <a:solidFill>
            <a:srgbClr val="BB76C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Юннатские </a:t>
            </a:r>
          </a:p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кружки</a:t>
            </a:r>
          </a:p>
        </p:txBody>
      </p:sp>
      <p:sp>
        <p:nvSpPr>
          <p:cNvPr id="20499" name="Oval 19"/>
          <p:cNvSpPr>
            <a:spLocks noChangeArrowheads="1"/>
          </p:cNvSpPr>
          <p:nvPr/>
        </p:nvSpPr>
        <p:spPr bwMode="auto">
          <a:xfrm rot="-1199914">
            <a:off x="4932363" y="2997200"/>
            <a:ext cx="1582737" cy="647700"/>
          </a:xfrm>
          <a:prstGeom prst="ellipse">
            <a:avLst/>
          </a:prstGeom>
          <a:solidFill>
            <a:srgbClr val="FF505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Экологические </a:t>
            </a:r>
          </a:p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олимпиады</a:t>
            </a:r>
          </a:p>
        </p:txBody>
      </p:sp>
      <p:sp>
        <p:nvSpPr>
          <p:cNvPr id="20500" name="Oval 20"/>
          <p:cNvSpPr>
            <a:spLocks noChangeArrowheads="1"/>
          </p:cNvSpPr>
          <p:nvPr/>
        </p:nvSpPr>
        <p:spPr bwMode="auto">
          <a:xfrm rot="185233">
            <a:off x="4859338" y="3644900"/>
            <a:ext cx="1582737" cy="647700"/>
          </a:xfrm>
          <a:prstGeom prst="ellipse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Экологический </a:t>
            </a:r>
          </a:p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плакат</a:t>
            </a:r>
          </a:p>
        </p:txBody>
      </p:sp>
      <p:sp>
        <p:nvSpPr>
          <p:cNvPr id="20501" name="AutoShape 21"/>
          <p:cNvSpPr>
            <a:spLocks noChangeArrowheads="1"/>
          </p:cNvSpPr>
          <p:nvPr/>
        </p:nvSpPr>
        <p:spPr bwMode="auto">
          <a:xfrm>
            <a:off x="3924300" y="3860800"/>
            <a:ext cx="935038" cy="1655763"/>
          </a:xfrm>
          <a:prstGeom prst="upDownArrow">
            <a:avLst>
              <a:gd name="adj1" fmla="val 50000"/>
              <a:gd name="adj2" fmla="val 3541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ru-RU" sz="1400" b="1"/>
              <a:t>Знания,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sz="1400" b="1"/>
              <a:t>Компетенции,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sz="1400" b="1"/>
              <a:t>ценности</a:t>
            </a:r>
          </a:p>
        </p:txBody>
      </p:sp>
      <p:sp>
        <p:nvSpPr>
          <p:cNvPr id="20502" name="WordArt 22"/>
          <p:cNvSpPr>
            <a:spLocks noChangeArrowheads="1" noChangeShapeType="1" noTextEdit="1"/>
          </p:cNvSpPr>
          <p:nvPr/>
        </p:nvSpPr>
        <p:spPr bwMode="auto">
          <a:xfrm>
            <a:off x="2124075" y="1341438"/>
            <a:ext cx="4824413" cy="568801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0000"/>
                    </a:gs>
                    <a:gs pos="100000">
                      <a:srgbClr val="FFCC00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ЭО "Маленький принц", "Созидатели", "Земляне", клуб "ЭКО"</a:t>
            </a:r>
          </a:p>
        </p:txBody>
      </p:sp>
      <p:sp>
        <p:nvSpPr>
          <p:cNvPr id="97303" name="Oval 23"/>
          <p:cNvSpPr>
            <a:spLocks noChangeArrowheads="1"/>
          </p:cNvSpPr>
          <p:nvPr/>
        </p:nvSpPr>
        <p:spPr bwMode="auto">
          <a:xfrm>
            <a:off x="2987675" y="-531813"/>
            <a:ext cx="2881313" cy="1368426"/>
          </a:xfrm>
          <a:prstGeom prst="ellipse">
            <a:avLst/>
          </a:prstGeom>
          <a:solidFill>
            <a:srgbClr val="FFCC00"/>
          </a:solidFill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97304" name="WordArt 24"/>
          <p:cNvSpPr>
            <a:spLocks noChangeArrowheads="1" noChangeShapeType="1" noTextEdit="1"/>
          </p:cNvSpPr>
          <p:nvPr/>
        </p:nvSpPr>
        <p:spPr bwMode="auto">
          <a:xfrm>
            <a:off x="3419475" y="0"/>
            <a:ext cx="208915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-36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ea typeface="+mj-lt"/>
                <a:cs typeface="+mj-lt"/>
              </a:rPr>
              <a:t>Внешний </a:t>
            </a:r>
          </a:p>
          <a:p>
            <a:pPr algn="ctr"/>
            <a:r>
              <a:rPr lang="ru-RU" sz="3600" kern="10" spc="-36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ea typeface="+mj-lt"/>
                <a:cs typeface="+mj-lt"/>
              </a:rPr>
              <a:t>социум</a:t>
            </a:r>
          </a:p>
        </p:txBody>
      </p:sp>
      <p:grpSp>
        <p:nvGrpSpPr>
          <p:cNvPr id="97305" name="Group 25"/>
          <p:cNvGrpSpPr>
            <a:grpSpLocks/>
          </p:cNvGrpSpPr>
          <p:nvPr/>
        </p:nvGrpSpPr>
        <p:grpSpPr bwMode="auto">
          <a:xfrm>
            <a:off x="1476375" y="0"/>
            <a:ext cx="5614988" cy="1371600"/>
            <a:chOff x="930" y="0"/>
            <a:chExt cx="3537" cy="864"/>
          </a:xfrm>
        </p:grpSpPr>
        <p:sp>
          <p:nvSpPr>
            <p:cNvPr id="20512" name="Line 26"/>
            <p:cNvSpPr>
              <a:spLocks noChangeShapeType="1"/>
            </p:cNvSpPr>
            <p:nvPr/>
          </p:nvSpPr>
          <p:spPr bwMode="auto">
            <a:xfrm rot="2799307" flipH="1">
              <a:off x="3462" y="507"/>
              <a:ext cx="499" cy="136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0513" name="Group 27"/>
            <p:cNvGrpSpPr>
              <a:grpSpLocks/>
            </p:cNvGrpSpPr>
            <p:nvPr/>
          </p:nvGrpSpPr>
          <p:grpSpPr bwMode="auto">
            <a:xfrm>
              <a:off x="930" y="0"/>
              <a:ext cx="3537" cy="864"/>
              <a:chOff x="919" y="-36"/>
              <a:chExt cx="3537" cy="864"/>
            </a:xfrm>
          </p:grpSpPr>
          <p:sp>
            <p:nvSpPr>
              <p:cNvPr id="20514" name="Line 28"/>
              <p:cNvSpPr>
                <a:spLocks noChangeShapeType="1"/>
              </p:cNvSpPr>
              <p:nvPr/>
            </p:nvSpPr>
            <p:spPr bwMode="auto">
              <a:xfrm rot="661241" flipH="1">
                <a:off x="919" y="-36"/>
                <a:ext cx="861" cy="210"/>
              </a:xfrm>
              <a:prstGeom prst="line">
                <a:avLst/>
              </a:prstGeom>
              <a:noFill/>
              <a:ln w="5715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15" name="Line 29"/>
              <p:cNvSpPr>
                <a:spLocks noChangeShapeType="1"/>
              </p:cNvSpPr>
              <p:nvPr/>
            </p:nvSpPr>
            <p:spPr bwMode="auto">
              <a:xfrm rot="21463563" flipH="1">
                <a:off x="1376" y="325"/>
                <a:ext cx="499" cy="136"/>
              </a:xfrm>
              <a:prstGeom prst="line">
                <a:avLst/>
              </a:prstGeom>
              <a:noFill/>
              <a:ln w="5715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16" name="Line 30"/>
              <p:cNvSpPr>
                <a:spLocks noChangeShapeType="1"/>
              </p:cNvSpPr>
              <p:nvPr/>
            </p:nvSpPr>
            <p:spPr bwMode="auto">
              <a:xfrm rot="20305287" flipH="1">
                <a:off x="1784" y="551"/>
                <a:ext cx="499" cy="136"/>
              </a:xfrm>
              <a:prstGeom prst="line">
                <a:avLst/>
              </a:prstGeom>
              <a:noFill/>
              <a:ln w="5715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17" name="Line 31"/>
              <p:cNvSpPr>
                <a:spLocks noChangeShapeType="1"/>
              </p:cNvSpPr>
              <p:nvPr/>
            </p:nvSpPr>
            <p:spPr bwMode="auto">
              <a:xfrm rot="18663033" flipH="1">
                <a:off x="2368" y="628"/>
                <a:ext cx="307" cy="60"/>
              </a:xfrm>
              <a:prstGeom prst="line">
                <a:avLst/>
              </a:prstGeom>
              <a:noFill/>
              <a:ln w="5715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18" name="Line 32"/>
              <p:cNvSpPr>
                <a:spLocks noChangeShapeType="1"/>
              </p:cNvSpPr>
              <p:nvPr/>
            </p:nvSpPr>
            <p:spPr bwMode="auto">
              <a:xfrm rot="1730407" flipH="1">
                <a:off x="3735" y="210"/>
                <a:ext cx="585" cy="182"/>
              </a:xfrm>
              <a:prstGeom prst="line">
                <a:avLst/>
              </a:prstGeom>
              <a:noFill/>
              <a:ln w="5715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19" name="Line 33"/>
              <p:cNvSpPr>
                <a:spLocks noChangeShapeType="1"/>
              </p:cNvSpPr>
              <p:nvPr/>
            </p:nvSpPr>
            <p:spPr bwMode="auto">
              <a:xfrm rot="1183411" flipH="1">
                <a:off x="3787" y="0"/>
                <a:ext cx="669" cy="158"/>
              </a:xfrm>
              <a:prstGeom prst="line">
                <a:avLst/>
              </a:prstGeom>
              <a:noFill/>
              <a:ln w="5715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20" name="Line 34"/>
              <p:cNvSpPr>
                <a:spLocks noChangeShapeType="1"/>
              </p:cNvSpPr>
              <p:nvPr/>
            </p:nvSpPr>
            <p:spPr bwMode="auto">
              <a:xfrm rot="15394399" flipH="1">
                <a:off x="2998" y="641"/>
                <a:ext cx="312" cy="62"/>
              </a:xfrm>
              <a:prstGeom prst="line">
                <a:avLst/>
              </a:prstGeom>
              <a:noFill/>
              <a:ln w="5715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97315" name="Line 35"/>
          <p:cNvSpPr>
            <a:spLocks noChangeShapeType="1"/>
          </p:cNvSpPr>
          <p:nvPr/>
        </p:nvSpPr>
        <p:spPr bwMode="auto">
          <a:xfrm>
            <a:off x="1476375" y="187325"/>
            <a:ext cx="71438" cy="5618163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7316" name="Rectangle 36"/>
          <p:cNvSpPr>
            <a:spLocks noChangeArrowheads="1"/>
          </p:cNvSpPr>
          <p:nvPr/>
        </p:nvSpPr>
        <p:spPr bwMode="auto">
          <a:xfrm>
            <a:off x="917575" y="260350"/>
            <a:ext cx="3078163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ru-RU" sz="1600" b="1">
                <a:solidFill>
                  <a:srgbClr val="CC0000"/>
                </a:solidFill>
              </a:rPr>
              <a:t>Потребность в 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sz="1600" b="1">
                <a:solidFill>
                  <a:srgbClr val="CC0000"/>
                </a:solidFill>
              </a:rPr>
              <a:t>экологически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sz="1600" b="1">
                <a:solidFill>
                  <a:srgbClr val="CC0000"/>
                </a:solidFill>
              </a:rPr>
              <a:t>грамотных специалистах</a:t>
            </a:r>
          </a:p>
        </p:txBody>
      </p:sp>
      <p:sp>
        <p:nvSpPr>
          <p:cNvPr id="97317" name="Line 37"/>
          <p:cNvSpPr>
            <a:spLocks noChangeShapeType="1"/>
          </p:cNvSpPr>
          <p:nvPr/>
        </p:nvSpPr>
        <p:spPr bwMode="auto">
          <a:xfrm>
            <a:off x="7092950" y="261938"/>
            <a:ext cx="0" cy="3095625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7318" name="Rectangle 38"/>
          <p:cNvSpPr>
            <a:spLocks noChangeArrowheads="1"/>
          </p:cNvSpPr>
          <p:nvPr/>
        </p:nvSpPr>
        <p:spPr bwMode="auto">
          <a:xfrm>
            <a:off x="5075238" y="230188"/>
            <a:ext cx="2881312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ru-RU" sz="1600" b="1">
                <a:solidFill>
                  <a:srgbClr val="CC0000"/>
                </a:solidFill>
              </a:rPr>
              <a:t>Потребность в 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sz="1600" b="1">
                <a:solidFill>
                  <a:srgbClr val="CC0000"/>
                </a:solidFill>
              </a:rPr>
              <a:t>экологически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sz="1600" b="1">
                <a:solidFill>
                  <a:srgbClr val="CC0000"/>
                </a:solidFill>
              </a:rPr>
              <a:t>воспитанных гражданах</a:t>
            </a:r>
          </a:p>
        </p:txBody>
      </p:sp>
      <p:pic>
        <p:nvPicPr>
          <p:cNvPr id="20510" name="Picture 39" descr="aarru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3644900"/>
            <a:ext cx="287337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1" name="Picture 40" descr="aarru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500563" y="3644900"/>
            <a:ext cx="2159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7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7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7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9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7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97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855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97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3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97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97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100"/>
                            </p:stCondLst>
                            <p:childTnLst>
                              <p:par>
                                <p:cTn id="3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97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150"/>
                            </p:stCondLst>
                            <p:childTnLst>
                              <p:par>
                                <p:cTn id="4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97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200"/>
                            </p:stCondLst>
                            <p:childTnLst>
                              <p:par>
                                <p:cTn id="4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97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03" grpId="0" animBg="1"/>
      <p:bldP spid="97304" grpId="0" animBg="1"/>
      <p:bldP spid="97315" grpId="0" animBg="1"/>
      <p:bldP spid="973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50813" y="161925"/>
            <a:ext cx="8842375" cy="6635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smtClean="0"/>
              <a:t>Музей охраны природы Липецкой области им. С.М. Климова</a:t>
            </a: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0" y="5818188"/>
            <a:ext cx="914400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Учащиеся активно участвуют в пополнении музея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экспонатами, привезенными из походов по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родному краю, оформлении экспозиций,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проведении экскурсий</a:t>
            </a:r>
          </a:p>
        </p:txBody>
      </p:sp>
      <p:pic>
        <p:nvPicPr>
          <p:cNvPr id="21508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35375" y="2162175"/>
            <a:ext cx="5251450" cy="3500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9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947738"/>
            <a:ext cx="3165475" cy="47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32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3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1" grpId="0"/>
      <p:bldP spid="2324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8534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100" name="Picture 4" descr="DSC0883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04475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646113" y="5013325"/>
            <a:ext cx="8007350" cy="20193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1600" b="1" dirty="0" smtClean="0"/>
              <a:t>ДЕТСКАЯ ЭКОЛОГИЧЕСКАЯ ОРГАНИЗАЦИЯ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1600" b="1" dirty="0" smtClean="0"/>
              <a:t>«ДРУЗЬЯ МАЛЕНЬКОГО ПРИНЦА»  -  ЭТО  ОРГАНИЗАЦИЯ САМЫХ МАЛЕНЬКИХ ШКОЛЬНИКОВ.  ОСНОВУ  ЕЁ ДЕЯТЕЛЬНОСТИ СОСТАВЛЯЕТ УЧАСТИЕ МАЛЫШЕЙ В СОСТАВЛЕНИИ ЭКОЛОГИЧЕСКИХ ПРОЕКТОВ,  В ЭКОЛОГИЕСКИХ ПРАЗДНИКАХ И ПОСИЛЬНОМ УЧАСТИИ В ПРИРОДООХРАННЫХ МЕРОПРИЯТИЯХ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1600" b="1" dirty="0" smtClean="0"/>
              <a:t>Ежегодно в ДЭО «Маленький принц»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1600" b="1" dirty="0" smtClean="0"/>
              <a:t> торжественно принимаются более ста учащихся 1 классов.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066800" y="9906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23347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-176213"/>
            <a:ext cx="8385175" cy="1196976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dirty="0" smtClean="0"/>
              <a:t>Детская экологическая организация</a:t>
            </a:r>
            <a:br>
              <a:rPr lang="ru-RU" sz="2400" dirty="0" smtClean="0"/>
            </a:br>
            <a:r>
              <a:rPr lang="ru-RU" sz="2400" dirty="0" smtClean="0"/>
              <a:t>«МАЛЕНЬКИЙ ПРИНЦ»</a:t>
            </a:r>
          </a:p>
        </p:txBody>
      </p:sp>
      <p:pic>
        <p:nvPicPr>
          <p:cNvPr id="22533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760413"/>
            <a:ext cx="2808288" cy="4211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4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760413"/>
            <a:ext cx="2820987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9650" y="760413"/>
            <a:ext cx="2824163" cy="42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33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3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3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3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3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3449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09470">
            <a:off x="-206375" y="-46038"/>
            <a:ext cx="4797425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00" name="Picture 4" descr="DSC0504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67179">
            <a:off x="4421188" y="-122238"/>
            <a:ext cx="4797425" cy="359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01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91346">
            <a:off x="-327025" y="3055938"/>
            <a:ext cx="54006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9425" y="3490913"/>
            <a:ext cx="4854575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4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4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4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19100" y="95250"/>
            <a:ext cx="8385175" cy="59213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rgbClr val="FFFF99"/>
                </a:solidFill>
              </a:rPr>
              <a:t>Экологическая организация «СОЗИДАТЕЛИ»</a:t>
            </a:r>
          </a:p>
        </p:txBody>
      </p:sp>
      <p:sp>
        <p:nvSpPr>
          <p:cNvPr id="23552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07950" y="549275"/>
            <a:ext cx="8521700" cy="1655763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dirty="0" smtClean="0"/>
              <a:t>   </a:t>
            </a:r>
            <a:r>
              <a:rPr lang="ru-RU" sz="2400" dirty="0" smtClean="0"/>
              <a:t>«Созидатели» - так назвали в лицее членов ДЭО среднего возраста. Такое членство обязывает к участию в экологических акциях и других </a:t>
            </a:r>
            <a:r>
              <a:rPr lang="ru-RU" sz="2400" dirty="0" err="1" smtClean="0"/>
              <a:t>природохранных</a:t>
            </a:r>
            <a:r>
              <a:rPr lang="ru-RU" sz="2400" dirty="0" smtClean="0"/>
              <a:t> мероприятиях. 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44630">
            <a:off x="3692525" y="2090738"/>
            <a:ext cx="405130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925" y="2060575"/>
            <a:ext cx="2592388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56330">
            <a:off x="4598988" y="4086225"/>
            <a:ext cx="4232275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35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2" grpId="0"/>
      <p:bldP spid="23552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88" y="115888"/>
            <a:ext cx="40513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4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1538" y="404813"/>
            <a:ext cx="40513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8" name="Rectangle 4"/>
          <p:cNvSpPr>
            <a:spLocks noChangeArrowheads="1"/>
          </p:cNvSpPr>
          <p:nvPr/>
        </p:nvSpPr>
        <p:spPr bwMode="auto">
          <a:xfrm>
            <a:off x="750888" y="260350"/>
            <a:ext cx="8001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09" rIns="91420" bIns="45709" anchor="ctr"/>
          <a:lstStyle/>
          <a:p>
            <a:pPr algn="ctr">
              <a:lnSpc>
                <a:spcPct val="75000"/>
              </a:lnSpc>
              <a:defRPr/>
            </a:pPr>
            <a:r>
              <a:rPr lang="ru-RU" sz="34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Занятия детей </a:t>
            </a:r>
          </a:p>
          <a:p>
            <a:pPr algn="ctr">
              <a:lnSpc>
                <a:spcPct val="75000"/>
              </a:lnSpc>
              <a:defRPr/>
            </a:pPr>
            <a:r>
              <a:rPr lang="ru-RU" sz="34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в </a:t>
            </a:r>
            <a:r>
              <a:rPr lang="ru-RU" sz="3400" b="1" dirty="0" err="1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Экотеплице</a:t>
            </a:r>
            <a:r>
              <a:rPr lang="ru-RU" sz="34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3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36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36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ChangeArrowheads="1"/>
          </p:cNvSpPr>
          <p:nvPr/>
        </p:nvSpPr>
        <p:spPr bwMode="auto">
          <a:xfrm>
            <a:off x="5003800" y="3789363"/>
            <a:ext cx="4140200" cy="306863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237571" name="Rectangle 3"/>
          <p:cNvSpPr>
            <a:spLocks noChangeArrowheads="1"/>
          </p:cNvSpPr>
          <p:nvPr/>
        </p:nvSpPr>
        <p:spPr bwMode="auto">
          <a:xfrm rot="399158">
            <a:off x="2428875" y="1384300"/>
            <a:ext cx="3889375" cy="29511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237572" name="Rectangle 4"/>
          <p:cNvSpPr>
            <a:spLocks noChangeArrowheads="1"/>
          </p:cNvSpPr>
          <p:nvPr/>
        </p:nvSpPr>
        <p:spPr bwMode="auto">
          <a:xfrm rot="204957">
            <a:off x="5146675" y="954088"/>
            <a:ext cx="3987800" cy="25939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237573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395288" y="333375"/>
            <a:ext cx="8385175" cy="5746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dirty="0" smtClean="0">
                <a:solidFill>
                  <a:srgbClr val="FFFF99"/>
                </a:solidFill>
              </a:rPr>
              <a:t>Клуб старшеклассников «ЭКО»</a:t>
            </a:r>
          </a:p>
        </p:txBody>
      </p:sp>
      <p:sp>
        <p:nvSpPr>
          <p:cNvPr id="237574" name="Rectangle 6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-252413" y="1052513"/>
            <a:ext cx="2736851" cy="53292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800" dirty="0" smtClean="0"/>
              <a:t> </a:t>
            </a:r>
            <a:endParaRPr lang="ru-RU" sz="8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b="1" cap="small" dirty="0" smtClean="0"/>
              <a:t>КЛУБ «ЭКО» ЭТО ОРГАНИЗАЦИЯ СТАРШИХ ШКОЛЬНИКОВ.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b="1" cap="small" dirty="0" smtClean="0"/>
              <a:t>КЛУБ ИНИЦИИРУЕТ ВМЕСТЕ С СОВЕТАМИ САМОДЕЯТЕЛЬНЫХ ЭКОЛОГИЧЕСКИХ ОРГАНИЗАЦИЙ ВСЕВОЗМОЖНЫЕ ЭКОЛОГИЧЕСКИЕ МЕРОПРИЯТИЯ, АКЦИИ, ВОЗГЛАВЛЯЕТ ПРОВЕДЕНИЕ ДНЕЙ ЗАШИТЫ ОТ ЭКОЛОГИЧЕСКОЙ ОПАСНОСТИ,  ВЕДЕТ ЭКОЛОГИЧЕСКУЮ ПРОПАГАНДУ, ОТВЕЧАЕТ ЗА СВЯЗЬ С ПРЕССОЙ.</a:t>
            </a:r>
            <a:r>
              <a:rPr lang="ru-RU" sz="1600" cap="small" dirty="0" smtClean="0"/>
              <a:t> </a:t>
            </a:r>
          </a:p>
        </p:txBody>
      </p:sp>
      <p:sp>
        <p:nvSpPr>
          <p:cNvPr id="237575" name="Rectangle 7"/>
          <p:cNvSpPr>
            <a:spLocks noChangeArrowheads="1"/>
          </p:cNvSpPr>
          <p:nvPr/>
        </p:nvSpPr>
        <p:spPr bwMode="auto">
          <a:xfrm>
            <a:off x="457200" y="1143000"/>
            <a:ext cx="27432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pic>
        <p:nvPicPr>
          <p:cNvPr id="26632" name="Picture 8" descr="DSC062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5675" y="1349375"/>
            <a:ext cx="3752850" cy="2497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3" name="Picture 9" descr="DSC0183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21338" y="1089025"/>
            <a:ext cx="3492500" cy="2324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4" name="Picture 10" descr="DSC0141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6075" y="3957638"/>
            <a:ext cx="3511550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225" y="3962400"/>
            <a:ext cx="351155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75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75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0" grpId="0" animBg="1"/>
      <p:bldP spid="237571" grpId="0" animBg="1"/>
      <p:bldP spid="237572" grpId="0" animBg="1"/>
      <p:bldP spid="237573" grpId="0" autoUpdateAnimBg="0"/>
      <p:bldP spid="23757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AutoShape 2"/>
          <p:cNvSpPr>
            <a:spLocks noChangeArrowheads="1"/>
          </p:cNvSpPr>
          <p:nvPr/>
        </p:nvSpPr>
        <p:spPr bwMode="auto">
          <a:xfrm>
            <a:off x="2843213" y="404813"/>
            <a:ext cx="3384550" cy="136842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sz="2800" b="1">
                <a:latin typeface="Abaddon™" pitchFamily="2" charset="0"/>
              </a:rPr>
              <a:t>Культура</a:t>
            </a:r>
            <a:r>
              <a:rPr lang="ru-RU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baddon™" pitchFamily="2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baddon™" pitchFamily="2" charset="0"/>
              </a:rPr>
              <a:t>в традиционном </a:t>
            </a:r>
          </a:p>
          <a:p>
            <a:pPr algn="ctr" eaLnBrk="1" hangingPunct="1">
              <a:defRPr/>
            </a:pPr>
            <a:r>
              <a:rPr lang="ru-RU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baddon™" pitchFamily="2" charset="0"/>
              </a:rPr>
              <a:t>понимании</a:t>
            </a:r>
          </a:p>
        </p:txBody>
      </p:sp>
      <p:sp>
        <p:nvSpPr>
          <p:cNvPr id="160771" name="AutoShape 3"/>
          <p:cNvSpPr>
            <a:spLocks noChangeArrowheads="1"/>
          </p:cNvSpPr>
          <p:nvPr/>
        </p:nvSpPr>
        <p:spPr bwMode="auto">
          <a:xfrm>
            <a:off x="900113" y="2276475"/>
            <a:ext cx="7200900" cy="2232025"/>
          </a:xfrm>
          <a:prstGeom prst="can">
            <a:avLst>
              <a:gd name="adj" fmla="val 25000"/>
            </a:avLst>
          </a:prstGeom>
          <a:solidFill>
            <a:srgbClr val="33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>
              <a:latin typeface="Garamond" panose="02020404030301010803" pitchFamily="18" charset="0"/>
            </a:endParaRPr>
          </a:p>
        </p:txBody>
      </p:sp>
      <p:sp>
        <p:nvSpPr>
          <p:cNvPr id="160772" name="WordArt 4"/>
          <p:cNvSpPr>
            <a:spLocks noChangeArrowheads="1" noChangeShapeType="1" noTextEdit="1"/>
          </p:cNvSpPr>
          <p:nvPr/>
        </p:nvSpPr>
        <p:spPr bwMode="auto">
          <a:xfrm>
            <a:off x="1258888" y="2781300"/>
            <a:ext cx="6553200" cy="5762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нравственных отношений</a:t>
            </a:r>
          </a:p>
        </p:txBody>
      </p:sp>
      <p:sp>
        <p:nvSpPr>
          <p:cNvPr id="160773" name="Rectangle 5"/>
          <p:cNvSpPr>
            <a:spLocks noChangeArrowheads="1"/>
          </p:cNvSpPr>
          <p:nvPr/>
        </p:nvSpPr>
        <p:spPr bwMode="auto">
          <a:xfrm>
            <a:off x="1116013" y="3500438"/>
            <a:ext cx="3313112" cy="360362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b="1">
                <a:latin typeface="Garamond" panose="02020404030301010803" pitchFamily="18" charset="0"/>
              </a:rPr>
              <a:t>ЧЕЛОВЕК-ЧЕЛОВЕК</a:t>
            </a:r>
          </a:p>
        </p:txBody>
      </p:sp>
      <p:sp>
        <p:nvSpPr>
          <p:cNvPr id="160774" name="Rectangle 6"/>
          <p:cNvSpPr>
            <a:spLocks noChangeArrowheads="1"/>
          </p:cNvSpPr>
          <p:nvPr/>
        </p:nvSpPr>
        <p:spPr bwMode="auto">
          <a:xfrm>
            <a:off x="4716463" y="3500438"/>
            <a:ext cx="3168650" cy="360362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b="1">
                <a:latin typeface="Garamond" panose="02020404030301010803" pitchFamily="18" charset="0"/>
              </a:rPr>
              <a:t>ЧЕЛОВЕК-ОБЩЕСТВО</a:t>
            </a:r>
          </a:p>
        </p:txBody>
      </p:sp>
      <p:sp>
        <p:nvSpPr>
          <p:cNvPr id="160775" name="Oval 7"/>
          <p:cNvSpPr>
            <a:spLocks noChangeArrowheads="1"/>
          </p:cNvSpPr>
          <p:nvPr/>
        </p:nvSpPr>
        <p:spPr bwMode="auto">
          <a:xfrm>
            <a:off x="900113" y="2276475"/>
            <a:ext cx="7200900" cy="5762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3600" b="1">
                <a:solidFill>
                  <a:schemeClr val="bg1"/>
                </a:solidFill>
                <a:latin typeface="Garamond" panose="02020404030301010803" pitchFamily="18" charset="0"/>
              </a:rPr>
              <a:t>Этика</a:t>
            </a:r>
          </a:p>
        </p:txBody>
      </p:sp>
      <p:sp>
        <p:nvSpPr>
          <p:cNvPr id="160776" name="Line 8"/>
          <p:cNvSpPr>
            <a:spLocks noChangeShapeType="1"/>
          </p:cNvSpPr>
          <p:nvPr/>
        </p:nvSpPr>
        <p:spPr bwMode="auto">
          <a:xfrm>
            <a:off x="4572000" y="1773238"/>
            <a:ext cx="0" cy="503237"/>
          </a:xfrm>
          <a:prstGeom prst="line">
            <a:avLst/>
          </a:prstGeom>
          <a:noFill/>
          <a:ln w="57150">
            <a:solidFill>
              <a:srgbClr val="00737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0777" name="Line 9"/>
          <p:cNvSpPr>
            <a:spLocks noChangeShapeType="1"/>
          </p:cNvSpPr>
          <p:nvPr/>
        </p:nvSpPr>
        <p:spPr bwMode="auto">
          <a:xfrm>
            <a:off x="4567238" y="2895600"/>
            <a:ext cx="4762" cy="1600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"/>
                                        <p:tgtEl>
                                          <p:spTgt spid="160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75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875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375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0" grpId="0" animBg="1" autoUpdateAnimBg="0"/>
      <p:bldP spid="160771" grpId="0" animBg="1" autoUpdateAnimBg="0"/>
      <p:bldP spid="160772" grpId="0" animBg="1"/>
      <p:bldP spid="160773" grpId="0" animBg="1" autoUpdateAnimBg="0"/>
      <p:bldP spid="160774" grpId="0" animBg="1" autoUpdateAnimBg="0"/>
      <p:bldP spid="160775" grpId="0" animBg="1" autoUpdateAnimBg="0"/>
      <p:bldP spid="160776" grpId="0" animBg="1"/>
      <p:bldP spid="16077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2"/>
          <p:cNvSpPr>
            <a:spLocks noChangeShapeType="1"/>
          </p:cNvSpPr>
          <p:nvPr/>
        </p:nvSpPr>
        <p:spPr bwMode="auto">
          <a:xfrm>
            <a:off x="4572000" y="2781300"/>
            <a:ext cx="0" cy="172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75" name="AutoShape 3"/>
          <p:cNvSpPr>
            <a:spLocks noChangeArrowheads="1"/>
          </p:cNvSpPr>
          <p:nvPr/>
        </p:nvSpPr>
        <p:spPr bwMode="auto">
          <a:xfrm>
            <a:off x="900113" y="2133600"/>
            <a:ext cx="7200900" cy="2376488"/>
          </a:xfrm>
          <a:prstGeom prst="can">
            <a:avLst>
              <a:gd name="adj" fmla="val 25000"/>
            </a:avLst>
          </a:prstGeom>
          <a:solidFill>
            <a:srgbClr val="33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>
              <a:latin typeface="Garamond" panose="02020404030301010803" pitchFamily="18" charset="0"/>
            </a:endParaRPr>
          </a:p>
        </p:txBody>
      </p:sp>
      <p:sp>
        <p:nvSpPr>
          <p:cNvPr id="28676" name="WordArt 4"/>
          <p:cNvSpPr>
            <a:spLocks noChangeArrowheads="1" noChangeShapeType="1" noTextEdit="1"/>
          </p:cNvSpPr>
          <p:nvPr/>
        </p:nvSpPr>
        <p:spPr bwMode="auto">
          <a:xfrm>
            <a:off x="1258888" y="2752725"/>
            <a:ext cx="6553200" cy="5857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нравственных отношений</a:t>
            </a:r>
          </a:p>
        </p:txBody>
      </p:sp>
      <p:grpSp>
        <p:nvGrpSpPr>
          <p:cNvPr id="28677" name="Group 5"/>
          <p:cNvGrpSpPr>
            <a:grpSpLocks/>
          </p:cNvGrpSpPr>
          <p:nvPr/>
        </p:nvGrpSpPr>
        <p:grpSpPr bwMode="auto">
          <a:xfrm>
            <a:off x="900113" y="333375"/>
            <a:ext cx="7200900" cy="3517900"/>
            <a:chOff x="567" y="255"/>
            <a:chExt cx="4536" cy="2177"/>
          </a:xfrm>
        </p:grpSpPr>
        <p:sp>
          <p:nvSpPr>
            <p:cNvPr id="161798" name="AutoShape 6"/>
            <p:cNvSpPr>
              <a:spLocks noChangeArrowheads="1"/>
            </p:cNvSpPr>
            <p:nvPr/>
          </p:nvSpPr>
          <p:spPr bwMode="auto">
            <a:xfrm>
              <a:off x="1791" y="255"/>
              <a:ext cx="2132" cy="862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ru-RU" sz="2800">
                  <a:effectLst>
                    <a:outerShdw blurRad="38100" dist="38100" dir="2700000" algn="tl">
                      <a:srgbClr val="000000"/>
                    </a:outerShdw>
                  </a:effectLst>
                  <a:latin typeface="Abaddon™" pitchFamily="2" charset="0"/>
                </a:rPr>
                <a:t>Культура </a:t>
              </a:r>
            </a:p>
            <a:p>
              <a:pPr algn="ctr" eaLnBrk="1" hangingPunct="1">
                <a:defRPr/>
              </a:pPr>
              <a:r>
                <a:rPr lang="ru-RU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Abaddon™" pitchFamily="2" charset="0"/>
                </a:rPr>
                <a:t>в традиционном </a:t>
              </a:r>
            </a:p>
            <a:p>
              <a:pPr algn="ctr" eaLnBrk="1" hangingPunct="1">
                <a:defRPr/>
              </a:pPr>
              <a:r>
                <a:rPr lang="ru-RU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Abaddon™" pitchFamily="2" charset="0"/>
                </a:rPr>
                <a:t>понимании</a:t>
              </a:r>
            </a:p>
          </p:txBody>
        </p:sp>
        <p:sp>
          <p:nvSpPr>
            <p:cNvPr id="28690" name="Rectangle 7"/>
            <p:cNvSpPr>
              <a:spLocks noChangeArrowheads="1"/>
            </p:cNvSpPr>
            <p:nvPr/>
          </p:nvSpPr>
          <p:spPr bwMode="auto">
            <a:xfrm>
              <a:off x="703" y="2205"/>
              <a:ext cx="2087" cy="227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b="1">
                  <a:latin typeface="Garamond" panose="02020404030301010803" pitchFamily="18" charset="0"/>
                </a:rPr>
                <a:t>ЧЕЛОВЕК-ЧЕЛОВЕК</a:t>
              </a:r>
            </a:p>
          </p:txBody>
        </p:sp>
        <p:sp>
          <p:nvSpPr>
            <p:cNvPr id="28691" name="Rectangle 8"/>
            <p:cNvSpPr>
              <a:spLocks noChangeArrowheads="1"/>
            </p:cNvSpPr>
            <p:nvPr/>
          </p:nvSpPr>
          <p:spPr bwMode="auto">
            <a:xfrm>
              <a:off x="2971" y="2205"/>
              <a:ext cx="1996" cy="227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b="1">
                  <a:latin typeface="Garamond" panose="02020404030301010803" pitchFamily="18" charset="0"/>
                </a:rPr>
                <a:t>ЧЕЛОВЕК-ОБЩЕСТВО</a:t>
              </a:r>
            </a:p>
          </p:txBody>
        </p:sp>
        <p:sp>
          <p:nvSpPr>
            <p:cNvPr id="28692" name="Oval 9"/>
            <p:cNvSpPr>
              <a:spLocks noChangeArrowheads="1"/>
            </p:cNvSpPr>
            <p:nvPr/>
          </p:nvSpPr>
          <p:spPr bwMode="auto">
            <a:xfrm>
              <a:off x="567" y="1434"/>
              <a:ext cx="4536" cy="3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sz="3600" b="1">
                  <a:solidFill>
                    <a:schemeClr val="bg1"/>
                  </a:solidFill>
                  <a:latin typeface="Garamond" panose="02020404030301010803" pitchFamily="18" charset="0"/>
                </a:rPr>
                <a:t>Этика</a:t>
              </a:r>
            </a:p>
          </p:txBody>
        </p:sp>
        <p:sp>
          <p:nvSpPr>
            <p:cNvPr id="28693" name="Line 10"/>
            <p:cNvSpPr>
              <a:spLocks noChangeShapeType="1"/>
            </p:cNvSpPr>
            <p:nvPr/>
          </p:nvSpPr>
          <p:spPr bwMode="auto">
            <a:xfrm>
              <a:off x="2880" y="1117"/>
              <a:ext cx="0" cy="408"/>
            </a:xfrm>
            <a:prstGeom prst="line">
              <a:avLst/>
            </a:prstGeom>
            <a:noFill/>
            <a:ln w="57150">
              <a:solidFill>
                <a:srgbClr val="3333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1803" name="AutoShape 11"/>
          <p:cNvSpPr>
            <a:spLocks noChangeArrowheads="1"/>
          </p:cNvSpPr>
          <p:nvPr/>
        </p:nvSpPr>
        <p:spPr bwMode="auto">
          <a:xfrm>
            <a:off x="2843213" y="333375"/>
            <a:ext cx="3384550" cy="1439863"/>
          </a:xfrm>
          <a:prstGeom prst="flowChartAlternateProcess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latin typeface="Abaddon™" pitchFamily="2" charset="0"/>
              </a:rPr>
              <a:t> </a:t>
            </a:r>
            <a:r>
              <a:rPr lang="ru-RU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baddon™" pitchFamily="2" charset="0"/>
              </a:rPr>
              <a:t>Экологическая </a:t>
            </a:r>
          </a:p>
          <a:p>
            <a:pPr algn="ctr" eaLnBrk="1" hangingPunct="1">
              <a:defRPr/>
            </a:pPr>
            <a:r>
              <a:rPr lang="ru-RU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baddon™" pitchFamily="2" charset="0"/>
              </a:rPr>
              <a:t>культура</a:t>
            </a:r>
          </a:p>
        </p:txBody>
      </p:sp>
      <p:sp>
        <p:nvSpPr>
          <p:cNvPr id="161804" name="Oval 12"/>
          <p:cNvSpPr>
            <a:spLocks noChangeArrowheads="1"/>
          </p:cNvSpPr>
          <p:nvPr/>
        </p:nvSpPr>
        <p:spPr bwMode="auto">
          <a:xfrm>
            <a:off x="900113" y="1916113"/>
            <a:ext cx="7200900" cy="10795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161805" name="Rectangle 13"/>
          <p:cNvSpPr>
            <a:spLocks noChangeArrowheads="1"/>
          </p:cNvSpPr>
          <p:nvPr/>
        </p:nvSpPr>
        <p:spPr bwMode="auto">
          <a:xfrm>
            <a:off x="2339975" y="2311400"/>
            <a:ext cx="44640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baddon™" pitchFamily="2" charset="0"/>
              </a:rPr>
              <a:t>Экологическая этика</a:t>
            </a:r>
          </a:p>
        </p:txBody>
      </p:sp>
      <p:sp>
        <p:nvSpPr>
          <p:cNvPr id="161806" name="Line 14"/>
          <p:cNvSpPr>
            <a:spLocks noChangeShapeType="1"/>
          </p:cNvSpPr>
          <p:nvPr/>
        </p:nvSpPr>
        <p:spPr bwMode="auto">
          <a:xfrm>
            <a:off x="4572000" y="1773238"/>
            <a:ext cx="0" cy="64770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1807" name="WordArt 15"/>
          <p:cNvSpPr>
            <a:spLocks noChangeArrowheads="1" noChangeShapeType="1" noTextEdit="1"/>
          </p:cNvSpPr>
          <p:nvPr/>
        </p:nvSpPr>
        <p:spPr bwMode="auto">
          <a:xfrm>
            <a:off x="1258888" y="2744788"/>
            <a:ext cx="6553200" cy="576262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  <a:scene3d>
              <a:camera prst="legacyObliqueTopRight"/>
              <a:lightRig rig="legacyFlat3" dir="b"/>
            </a:scene3d>
            <a:sp3d prstMaterial="legacyMatte">
              <a:extrusionClr>
                <a:srgbClr val="FFFFFF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ru-RU" sz="3600" b="1" kern="10">
                <a:ln w="9525">
                  <a:round/>
                  <a:headEnd/>
                  <a:tailEnd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нравственных отношений</a:t>
            </a:r>
          </a:p>
        </p:txBody>
      </p:sp>
      <p:sp>
        <p:nvSpPr>
          <p:cNvPr id="161808" name="Rectangle 16"/>
          <p:cNvSpPr>
            <a:spLocks noChangeArrowheads="1"/>
          </p:cNvSpPr>
          <p:nvPr/>
        </p:nvSpPr>
        <p:spPr bwMode="auto">
          <a:xfrm>
            <a:off x="1116013" y="3500438"/>
            <a:ext cx="3313112" cy="433387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b="1">
                <a:latin typeface="Garamond" panose="02020404030301010803" pitchFamily="18" charset="0"/>
              </a:rPr>
              <a:t>ЧЕЛОВЕК-ЧЕЛОВЕК</a:t>
            </a:r>
          </a:p>
        </p:txBody>
      </p:sp>
      <p:sp>
        <p:nvSpPr>
          <p:cNvPr id="161809" name="Rectangle 17"/>
          <p:cNvSpPr>
            <a:spLocks noChangeArrowheads="1"/>
          </p:cNvSpPr>
          <p:nvPr/>
        </p:nvSpPr>
        <p:spPr bwMode="auto">
          <a:xfrm>
            <a:off x="4716463" y="3500438"/>
            <a:ext cx="3168650" cy="433387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b="1">
                <a:latin typeface="Garamond" panose="02020404030301010803" pitchFamily="18" charset="0"/>
              </a:rPr>
              <a:t>ЧЕЛОВЕК-ОБЩЕСТВО</a:t>
            </a:r>
          </a:p>
        </p:txBody>
      </p:sp>
      <p:sp>
        <p:nvSpPr>
          <p:cNvPr id="161810" name="AutoShape 18"/>
          <p:cNvSpPr>
            <a:spLocks noChangeArrowheads="1"/>
          </p:cNvSpPr>
          <p:nvPr/>
        </p:nvSpPr>
        <p:spPr bwMode="auto">
          <a:xfrm>
            <a:off x="900113" y="4581525"/>
            <a:ext cx="7200900" cy="2016125"/>
          </a:xfrm>
          <a:prstGeom prst="can">
            <a:avLst>
              <a:gd name="adj" fmla="val 25000"/>
            </a:avLst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161811" name="Rectangle 19"/>
          <p:cNvSpPr>
            <a:spLocks noChangeArrowheads="1"/>
          </p:cNvSpPr>
          <p:nvPr/>
        </p:nvSpPr>
        <p:spPr bwMode="auto">
          <a:xfrm>
            <a:off x="2555875" y="5516563"/>
            <a:ext cx="3887788" cy="504825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000" b="1">
                <a:latin typeface="Garamond" panose="02020404030301010803" pitchFamily="18" charset="0"/>
              </a:rPr>
              <a:t>ЧЕЛОВЕК - ПРИРОДА</a:t>
            </a:r>
          </a:p>
        </p:txBody>
      </p:sp>
      <p:sp>
        <p:nvSpPr>
          <p:cNvPr id="161812" name="Line 20"/>
          <p:cNvSpPr>
            <a:spLocks noChangeShapeType="1"/>
          </p:cNvSpPr>
          <p:nvPr/>
        </p:nvSpPr>
        <p:spPr bwMode="auto">
          <a:xfrm>
            <a:off x="4572000" y="2997200"/>
            <a:ext cx="0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1813" name="AutoShape 21"/>
          <p:cNvSpPr>
            <a:spLocks noChangeArrowheads="1"/>
          </p:cNvSpPr>
          <p:nvPr/>
        </p:nvSpPr>
        <p:spPr bwMode="auto">
          <a:xfrm>
            <a:off x="4284663" y="4365625"/>
            <a:ext cx="504825" cy="504825"/>
          </a:xfrm>
          <a:prstGeom prst="plus">
            <a:avLst>
              <a:gd name="adj" fmla="val 25000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18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161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61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1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8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85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1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1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1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1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85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350"/>
                            </p:stCondLst>
                            <p:childTnLst>
                              <p:par>
                                <p:cTn id="4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1618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85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35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1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1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1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1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04" grpId="0" animBg="1"/>
      <p:bldP spid="161806" grpId="0" animBg="1"/>
      <p:bldP spid="161807" grpId="0" animBg="1"/>
      <p:bldP spid="161808" grpId="0" animBg="1"/>
      <p:bldP spid="161809" grpId="0" animBg="1"/>
      <p:bldP spid="161810" grpId="0" animBg="1"/>
      <p:bldP spid="161812" grpId="0" animBg="1"/>
      <p:bldP spid="161813" grpId="0" animBg="1"/>
      <p:bldP spid="16181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4797425"/>
            <a:ext cx="7416800" cy="16002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3600" b="1" smtClean="0">
                <a:solidFill>
                  <a:schemeClr val="folHlink"/>
                </a:solidFill>
              </a:rPr>
              <a:t>Проект лицея №66 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sz="3600" b="1" smtClean="0">
                <a:solidFill>
                  <a:schemeClr val="folHlink"/>
                </a:solidFill>
              </a:rPr>
              <a:t>  для работы в сетевом сообществе</a:t>
            </a:r>
            <a:r>
              <a:rPr lang="ru-RU" sz="3600" smtClean="0">
                <a:solidFill>
                  <a:schemeClr val="folHlink"/>
                </a:solidFill>
              </a:rPr>
              <a:t> </a:t>
            </a:r>
          </a:p>
        </p:txBody>
      </p:sp>
      <p:pic>
        <p:nvPicPr>
          <p:cNvPr id="3077" name="09 Дорожка 9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84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1"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7"/>
                </p:tgtEl>
              </p:cMediaNode>
            </p:audio>
          </p:childTnLst>
        </p:cTn>
      </p:par>
    </p:tnLst>
    <p:bldLst>
      <p:bldP spid="3076" grpId="0" build="p" autoUpdateAnimBg="0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755650" y="1341438"/>
            <a:ext cx="7772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1pPr>
            <a:lvl2pPr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2pPr>
            <a:lvl3pPr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3pPr>
            <a:lvl4pPr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4pPr>
            <a:lvl5pPr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defRPr/>
            </a:pPr>
            <a:r>
              <a:rPr lang="ru-RU" sz="3600" b="0" smtClean="0">
                <a:solidFill>
                  <a:schemeClr val="tx1"/>
                </a:solidFill>
              </a:rPr>
              <a:t>«Социальное проектирование - как способ формирования экологической этики участников образовательного процесса - от предметных навыков к ключевым компетенциям».</a:t>
            </a:r>
            <a:br>
              <a:rPr lang="ru-RU" sz="3600" b="0" smtClean="0">
                <a:solidFill>
                  <a:schemeClr val="tx1"/>
                </a:solidFill>
              </a:rPr>
            </a:br>
            <a:r>
              <a:rPr lang="ru-RU" sz="3600" b="0" smtClean="0">
                <a:solidFill>
                  <a:schemeClr val="tx1"/>
                </a:solidFill>
              </a:rPr>
              <a:t/>
            </a:r>
            <a:br>
              <a:rPr lang="ru-RU" sz="3600" b="0" smtClean="0">
                <a:solidFill>
                  <a:schemeClr val="tx1"/>
                </a:solidFill>
              </a:rPr>
            </a:br>
            <a:endParaRPr lang="ru-RU" sz="2800" b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395288" y="404813"/>
            <a:ext cx="8385175" cy="109696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smtClean="0">
                <a:solidFill>
                  <a:schemeClr val="tx1"/>
                </a:solidFill>
                <a:latin typeface="Times New Roman" panose="02020603050405020304" pitchFamily="18" charset="0"/>
              </a:rPr>
              <a:t>Идея  партнерства в рамках сетевого сообщества</a:t>
            </a:r>
            <a:r>
              <a:rPr lang="ru-RU" sz="3600" b="0" smtClean="0">
                <a:solidFill>
                  <a:schemeClr val="tx1"/>
                </a:solidFill>
                <a:latin typeface="Times New Roman" panose="02020603050405020304" pitchFamily="18" charset="0"/>
              </a:rPr>
              <a:t>:</a:t>
            </a:r>
            <a:r>
              <a:rPr lang="ru-RU" sz="3600" b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/>
            </a:r>
            <a:br>
              <a:rPr lang="ru-RU" sz="3600" b="0" smtClean="0">
                <a:solidFill>
                  <a:schemeClr val="folHlink"/>
                </a:solidFill>
                <a:latin typeface="Times New Roman" panose="02020603050405020304" pitchFamily="18" charset="0"/>
              </a:rPr>
            </a:br>
            <a:endParaRPr lang="ru-RU" sz="3600" b="0" smtClean="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2" name="Rectangle 6"/>
          <p:cNvSpPr>
            <a:spLocks noGrp="1" noRot="1" noChangeArrowheads="1"/>
          </p:cNvSpPr>
          <p:nvPr>
            <p:ph type="body" idx="1"/>
          </p:nvPr>
        </p:nvSpPr>
        <p:spPr>
          <a:xfrm>
            <a:off x="755650" y="1773238"/>
            <a:ext cx="8007350" cy="4191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b="1" smtClean="0">
                <a:solidFill>
                  <a:schemeClr val="folHlink"/>
                </a:solidFill>
              </a:rPr>
              <a:t>каждый, какое бы дело он ни делал, 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b="1" smtClean="0">
                <a:solidFill>
                  <a:schemeClr val="folHlink"/>
                </a:solidFill>
              </a:rPr>
              <a:t>за что бы ни брался, помнил о необходимости затрачивать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b="1" smtClean="0">
                <a:solidFill>
                  <a:schemeClr val="folHlink"/>
                </a:solidFill>
              </a:rPr>
              <a:t>часть своего времени на накопление внутри себя сил добра, 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b="1" smtClean="0">
                <a:solidFill>
                  <a:schemeClr val="folHlink"/>
                </a:solidFill>
              </a:rPr>
              <a:t>без которых все остальные дела 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b="1" smtClean="0">
                <a:solidFill>
                  <a:schemeClr val="folHlink"/>
                </a:solidFill>
              </a:rPr>
              <a:t>  становятся бессмысленными и ненужными.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mtClean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410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7920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124" name="Picture 4" descr="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7325" y="0"/>
            <a:ext cx="9331325" cy="699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3600" smtClean="0">
                <a:solidFill>
                  <a:schemeClr val="tx1"/>
                </a:solidFill>
                <a:latin typeface="Times New Roman" panose="02020603050405020304" pitchFamily="18" charset="0"/>
              </a:rPr>
              <a:t>Цель партнерства:</a:t>
            </a:r>
          </a:p>
        </p:txBody>
      </p:sp>
      <p:sp>
        <p:nvSpPr>
          <p:cNvPr id="512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23850" y="2565400"/>
            <a:ext cx="8569325" cy="1943100"/>
          </a:xfrm>
        </p:spPr>
        <p:txBody>
          <a:bodyPr/>
          <a:lstStyle/>
          <a:p>
            <a:pPr marL="609600" indent="-609600" algn="just" eaLnBrk="1" hangingPunct="1">
              <a:lnSpc>
                <a:spcPct val="75000"/>
              </a:lnSpc>
              <a:defRPr/>
            </a:pPr>
            <a:r>
              <a:rPr lang="ru-RU" b="1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преодолеть социальное равнодушие, научиться творить добро, действовать бескорыстно, по велению души и сердца.</a:t>
            </a:r>
          </a:p>
        </p:txBody>
      </p:sp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11188" y="1268413"/>
            <a:ext cx="8007350" cy="4191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smtClean="0"/>
              <a:t>Социальный проект</a:t>
            </a:r>
            <a:r>
              <a:rPr lang="ru-RU" smtClean="0"/>
              <a:t> – это программа (комплекс мероприятий), в соответствии с которой будет осуществляться деятельность ОУ по решению социально – значимой проблемы с полным ее обоснованием и оценкой результатов.</a:t>
            </a:r>
          </a:p>
        </p:txBody>
      </p:sp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11188" y="549275"/>
            <a:ext cx="8007350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400" b="1" smtClean="0"/>
              <a:t>Социальный проект:</a:t>
            </a:r>
            <a:endParaRPr lang="ru-RU" sz="24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smtClean="0"/>
              <a:t>·      Это универсальный инструмент для четкого стратегического планирования деятельности ОУ;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smtClean="0"/>
              <a:t>·        Это воплощение любой Вашей идеи в реальность;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smtClean="0"/>
              <a:t>·        Это возможность рассчитывать свои шаги к цели с точностью до дней и часов;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smtClean="0"/>
              <a:t>·      Это умение правильно использовать  ресурсы своей организации и привлекать ресурсы из разных источников;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smtClean="0"/>
              <a:t>·        Это решение социально – значимых проблем местного сообщества;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smtClean="0"/>
              <a:t>·        Это имиджевая устойчивость ОУ;</a:t>
            </a:r>
          </a:p>
        </p:txBody>
      </p:sp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4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4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38200" y="1196975"/>
            <a:ext cx="8007350" cy="48990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b="1" smtClean="0"/>
              <a:t>Из чего состоит социальный проект?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ru-RU" b="1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b="1" smtClean="0"/>
              <a:t>Исследование - Проблема – Цель – Задачи – Методы – Шаги – Бюджет – Оценка</a:t>
            </a:r>
          </a:p>
        </p:txBody>
      </p:sp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5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5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1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66916" name="Picture 4" descr="http://lider21vek.narod.ru/CCY/10.files/image004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549275"/>
            <a:ext cx="6265863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11188" y="96838"/>
            <a:ext cx="7772400" cy="6572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Проекты в рамках городских акций</a:t>
            </a:r>
            <a:r>
              <a:rPr lang="ru-RU" sz="2400" dirty="0" smtClean="0"/>
              <a:t> 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38238" y="357188"/>
            <a:ext cx="6781800" cy="79216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«Дорогие мои старики»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5005388" cy="3336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9138" y="863600"/>
            <a:ext cx="4670425" cy="3113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75" y="3984625"/>
            <a:ext cx="4672013" cy="31067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0725" y="3976688"/>
            <a:ext cx="4665663" cy="3105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12290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36938">
            <a:off x="139700" y="-314325"/>
            <a:ext cx="6453188" cy="42941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09744">
            <a:off x="5568950" y="584200"/>
            <a:ext cx="4211638" cy="2733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64323">
            <a:off x="3522663" y="3611563"/>
            <a:ext cx="4067175" cy="30337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660220">
            <a:off x="-519905" y="3399631"/>
            <a:ext cx="4005262" cy="2670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1331913" y="0"/>
            <a:ext cx="67818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b="1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«Чистый город – мой город»</a:t>
            </a: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72513">
            <a:off x="-546100" y="612775"/>
            <a:ext cx="5018088" cy="33448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48983">
            <a:off x="4381500" y="765175"/>
            <a:ext cx="4913313" cy="3276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14350" y="3521075"/>
            <a:ext cx="5041900" cy="33607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450" y="3721100"/>
            <a:ext cx="4787900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15888"/>
            <a:ext cx="4338638" cy="65087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030940">
            <a:off x="3662362" y="546100"/>
            <a:ext cx="5400676" cy="3600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33471">
            <a:off x="4660900" y="4051300"/>
            <a:ext cx="4011613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1403350" y="0"/>
            <a:ext cx="67818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b="1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«Город, где согреваются сердца»</a:t>
            </a:r>
          </a:p>
        </p:txBody>
      </p:sp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020292">
            <a:off x="5079207" y="1559719"/>
            <a:ext cx="4852987" cy="3235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587375"/>
            <a:ext cx="5668962" cy="37798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93895">
            <a:off x="917575" y="3716338"/>
            <a:ext cx="5199063" cy="34655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8022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6148" name="Picture 4" descr="2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699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DSC027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8748713" cy="58213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1187450" y="188913"/>
            <a:ext cx="678180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b="1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«Всемирный день здоровья»</a:t>
            </a:r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24143">
            <a:off x="-323850" y="1052513"/>
            <a:ext cx="5183188" cy="34559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69165">
            <a:off x="4360863" y="908050"/>
            <a:ext cx="4994275" cy="33289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85287">
            <a:off x="255588" y="3716338"/>
            <a:ext cx="5108575" cy="34051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206780">
            <a:off x="4994275" y="4017963"/>
            <a:ext cx="3867150" cy="2578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27801">
            <a:off x="287338" y="-136525"/>
            <a:ext cx="5556250" cy="41671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4572">
            <a:off x="5645150" y="47625"/>
            <a:ext cx="3836988" cy="28781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3116">
            <a:off x="5724525" y="2760663"/>
            <a:ext cx="2728913" cy="40941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46588">
            <a:off x="280988" y="3419475"/>
            <a:ext cx="5262562" cy="3508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54" name="Rectangle 1354"/>
          <p:cNvSpPr>
            <a:spLocks noGrp="1" noRot="1" noChangeArrowheads="1"/>
          </p:cNvSpPr>
          <p:nvPr>
            <p:ph type="body" idx="1"/>
          </p:nvPr>
        </p:nvSpPr>
        <p:spPr>
          <a:xfrm>
            <a:off x="468313" y="620713"/>
            <a:ext cx="8366125" cy="5545137"/>
          </a:xfrm>
        </p:spPr>
        <p:txBody>
          <a:bodyPr/>
          <a:lstStyle/>
          <a:p>
            <a:pPr algn="r" eaLnBrk="1" hangingPunct="1">
              <a:buFont typeface="Wingdings" panose="05000000000000000000" pitchFamily="2" charset="2"/>
              <a:buNone/>
              <a:defRPr/>
            </a:pPr>
            <a:endParaRPr lang="ru-RU" sz="2800" smtClean="0">
              <a:solidFill>
                <a:srgbClr val="008000"/>
              </a:solidFill>
              <a:latin typeface="Monotype Corsiva" panose="03010101010201010101" pitchFamily="66" charset="0"/>
            </a:endParaRPr>
          </a:p>
          <a:p>
            <a:pPr algn="r" eaLnBrk="1" hangingPunct="1">
              <a:buFont typeface="Wingdings" panose="05000000000000000000" pitchFamily="2" charset="2"/>
              <a:buNone/>
              <a:defRPr/>
            </a:pPr>
            <a:r>
              <a:rPr lang="ru-RU" sz="2800" smtClean="0">
                <a:solidFill>
                  <a:schemeClr val="folHlink"/>
                </a:solidFill>
                <a:latin typeface="Monotype Corsiva" panose="03010101010201010101" pitchFamily="66" charset="0"/>
              </a:rPr>
              <a:t>«Чтобы поверить в добро, надо начать его делать».</a:t>
            </a:r>
            <a:br>
              <a:rPr lang="ru-RU" sz="2800" smtClean="0">
                <a:solidFill>
                  <a:schemeClr val="folHlink"/>
                </a:solidFill>
                <a:latin typeface="Monotype Corsiva" panose="03010101010201010101" pitchFamily="66" charset="0"/>
              </a:rPr>
            </a:br>
            <a:r>
              <a:rPr lang="ru-RU" sz="2000" smtClean="0"/>
              <a:t>                               </a:t>
            </a:r>
            <a:r>
              <a:rPr lang="ru-RU" sz="2800" u="sng" smtClean="0">
                <a:latin typeface="Monotype Corsiva" panose="03010101010201010101" pitchFamily="66" charset="0"/>
              </a:rPr>
              <a:t>Л. Н. Толстой.</a:t>
            </a:r>
          </a:p>
          <a:p>
            <a:pPr algn="r" eaLnBrk="1" hangingPunct="1">
              <a:buFont typeface="Wingdings" panose="05000000000000000000" pitchFamily="2" charset="2"/>
              <a:buNone/>
              <a:defRPr/>
            </a:pPr>
            <a:endParaRPr lang="ru-RU" sz="2000" smtClean="0"/>
          </a:p>
          <a:p>
            <a:pPr algn="r" eaLnBrk="1" hangingPunct="1">
              <a:buFont typeface="Wingdings" panose="05000000000000000000" pitchFamily="2" charset="2"/>
              <a:buNone/>
              <a:defRPr/>
            </a:pPr>
            <a:r>
              <a:rPr lang="ru-RU" sz="2800" smtClean="0">
                <a:solidFill>
                  <a:schemeClr val="folHlink"/>
                </a:solidFill>
                <a:latin typeface="Monotype Corsiva" panose="03010101010201010101" pitchFamily="66" charset="0"/>
              </a:rPr>
              <a:t>«Надо, чтобы за дверью каждого довольного, счастливого человека стоял кто-нибудь с молоточком и постоянно, и постоянно напоминал бы стуком, что есть несчастные, что как бы он ни был счастлив, жизнь рано или поздно покажет ему свои когти, стрясется беда – болезнь, бедность, потери, и его никто не увидит и не услышит, как теперь он не видит и не слышит других»</a:t>
            </a:r>
          </a:p>
          <a:p>
            <a:pPr algn="r" eaLnBrk="1" hangingPunct="1">
              <a:buFont typeface="Wingdings" panose="05000000000000000000" pitchFamily="2" charset="2"/>
              <a:buNone/>
              <a:defRPr/>
            </a:pPr>
            <a:r>
              <a:rPr lang="ru-RU" sz="2800" smtClean="0">
                <a:solidFill>
                  <a:schemeClr val="folHlink"/>
                </a:solidFill>
                <a:latin typeface="Monotype Corsiva" panose="03010101010201010101" pitchFamily="66" charset="0"/>
              </a:rPr>
              <a:t>                                                  </a:t>
            </a:r>
            <a:r>
              <a:rPr lang="ru-RU" sz="2800" u="sng" smtClean="0">
                <a:latin typeface="Monotype Corsiva" panose="03010101010201010101" pitchFamily="66" charset="0"/>
              </a:rPr>
              <a:t>А. П. Чехов</a:t>
            </a: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2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2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5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o_ioan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8263" y="549275"/>
            <a:ext cx="3702050" cy="5256213"/>
          </a:xfrm>
          <a:noFill/>
          <a:ln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457200" y="476250"/>
            <a:ext cx="4038600" cy="564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mtClean="0">
                <a:solidFill>
                  <a:schemeClr val="folHlink"/>
                </a:solidFill>
                <a:latin typeface="Monotype Corsiva" panose="03010101010201010101" pitchFamily="66" charset="0"/>
              </a:rPr>
              <a:t>«Дивный путь «малых дел», пою тебе гимн!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mtClean="0">
                <a:solidFill>
                  <a:schemeClr val="folHlink"/>
                </a:solidFill>
                <a:latin typeface="Monotype Corsiva" panose="03010101010201010101" pitchFamily="66" charset="0"/>
              </a:rPr>
              <a:t>Окружайте, люди, себя, опоясывайтесь малыми делами добра – цепью малых, простых, лёгких, ничего вам не стоящих добрых чувств, мыслей, слов и дел»</a:t>
            </a:r>
          </a:p>
          <a:p>
            <a:pPr algn="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mtClean="0">
                <a:latin typeface="Monotype Corsiva" panose="03010101010201010101" pitchFamily="66" charset="0"/>
              </a:rPr>
              <a:t>АРХИМАНДРИТ ИОАНН (КРЕСТЬЯНКИН)</a:t>
            </a:r>
            <a:r>
              <a:rPr lang="ru-RU" smtClean="0">
                <a:solidFill>
                  <a:schemeClr val="folHlink"/>
                </a:solidFill>
                <a:latin typeface="Monotype Corsiva" panose="03010101010201010101" pitchFamily="66" charset="0"/>
              </a:rPr>
              <a:t> </a:t>
            </a:r>
          </a:p>
          <a:p>
            <a:pPr algn="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mtClean="0">
                <a:solidFill>
                  <a:schemeClr val="folHlink"/>
                </a:solidFill>
                <a:latin typeface="Monotype Corsiva" panose="03010101010201010101" pitchFamily="66" charset="0"/>
              </a:rPr>
              <a:t>О ПУТИ "МАЛЫХ ДЕЛ"</a:t>
            </a: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8125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7172" name="Picture 4" descr="2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31325" cy="699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8195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286500" cy="4191000"/>
          </a:xfrm>
        </p:spPr>
      </p:pic>
      <p:pic>
        <p:nvPicPr>
          <p:cNvPr id="8196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0" y="-90488"/>
            <a:ext cx="2862263" cy="429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86113"/>
            <a:ext cx="550862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3216275"/>
            <a:ext cx="5575300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Rot="1" noChangeArrowheads="1"/>
          </p:cNvSpPr>
          <p:nvPr/>
        </p:nvSpPr>
        <p:spPr bwMode="auto">
          <a:xfrm>
            <a:off x="134938" y="5992813"/>
            <a:ext cx="8842375" cy="6635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000" dirty="0" err="1" smtClean="0">
                <a:solidFill>
                  <a:schemeClr val="tx1"/>
                </a:solidFill>
              </a:rPr>
              <a:t>Экотеплица</a:t>
            </a:r>
            <a:endParaRPr lang="ru-RU" sz="2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9219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286500" cy="4191000"/>
          </a:xfrm>
        </p:spPr>
      </p:pic>
      <p:pic>
        <p:nvPicPr>
          <p:cNvPr id="9220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9600" y="-914400"/>
            <a:ext cx="3454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2775" y="3186113"/>
            <a:ext cx="550862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9538" y="3186113"/>
            <a:ext cx="5692775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Rot="1" noChangeArrowheads="1"/>
          </p:cNvSpPr>
          <p:nvPr/>
        </p:nvSpPr>
        <p:spPr bwMode="auto">
          <a:xfrm>
            <a:off x="134938" y="5992813"/>
            <a:ext cx="8842375" cy="6635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000" dirty="0" err="1" smtClean="0">
                <a:solidFill>
                  <a:schemeClr val="tx1"/>
                </a:solidFill>
              </a:rPr>
              <a:t>Экотеплица</a:t>
            </a:r>
            <a:endParaRPr lang="ru-RU" sz="2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0243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2798763"/>
            <a:ext cx="69119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2025"/>
            <a:ext cx="2238375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Объект 3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19075"/>
            <a:ext cx="6286500" cy="4191000"/>
          </a:xfrm>
        </p:spPr>
      </p:pic>
      <p:pic>
        <p:nvPicPr>
          <p:cNvPr id="1024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0150" y="-322263"/>
            <a:ext cx="2863850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Rot="1" noChangeArrowheads="1"/>
          </p:cNvSpPr>
          <p:nvPr/>
        </p:nvSpPr>
        <p:spPr bwMode="auto">
          <a:xfrm>
            <a:off x="134938" y="5992813"/>
            <a:ext cx="8842375" cy="6635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Фойе лицея</a:t>
            </a:r>
          </a:p>
        </p:txBody>
      </p:sp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8329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1268" name="Picture 4" descr="2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Rot="1" noChangeArrowheads="1"/>
          </p:cNvSpPr>
          <p:nvPr/>
        </p:nvSpPr>
        <p:spPr bwMode="auto">
          <a:xfrm>
            <a:off x="4829175" y="506413"/>
            <a:ext cx="3838575" cy="19446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FF00"/>
            </a:solidFill>
          </a:ln>
          <a:effectLst/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 eaLnBrk="1" hangingPunct="1">
              <a:defRPr/>
            </a:pPr>
            <a:endParaRPr lang="ru-RU" sz="2400" dirty="0" smtClean="0">
              <a:solidFill>
                <a:srgbClr val="FFFF00"/>
              </a:solidFill>
            </a:endParaRPr>
          </a:p>
        </p:txBody>
      </p:sp>
      <p:pic>
        <p:nvPicPr>
          <p:cNvPr id="11270" name="Picture 9" descr="лого с прозрачностью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138" y="614363"/>
            <a:ext cx="1135062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Rot="1" noChangeArrowheads="1"/>
          </p:cNvSpPr>
          <p:nvPr/>
        </p:nvSpPr>
        <p:spPr bwMode="auto">
          <a:xfrm>
            <a:off x="134938" y="5992813"/>
            <a:ext cx="8842375" cy="6635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FF00"/>
            </a:solidFill>
          </a:ln>
          <a:effectLst/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Лучший школьный двор – 2004,2005,2006,2007,2008,2014</a:t>
            </a:r>
          </a:p>
        </p:txBody>
      </p:sp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727</TotalTime>
  <Words>670</Words>
  <Application>Microsoft Office PowerPoint</Application>
  <PresentationFormat>Экран (4:3)</PresentationFormat>
  <Paragraphs>214</Paragraphs>
  <Slides>44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2" baseType="lpstr">
      <vt:lpstr>Abaddon™</vt:lpstr>
      <vt:lpstr>Arial</vt:lpstr>
      <vt:lpstr>Arial Black</vt:lpstr>
      <vt:lpstr>Garamond</vt:lpstr>
      <vt:lpstr>Monotype Corsiva</vt:lpstr>
      <vt:lpstr>Times New Roman</vt:lpstr>
      <vt:lpstr>Wingdings</vt:lpstr>
      <vt:lpstr>Трава</vt:lpstr>
      <vt:lpstr>МБОУ ЛИЦЕЙ №66 ИМЕНИ  ГЕРОЯ  СОВЕТСКОГО СОЮЗА С.П.МЕРКУЛОВА ГОРОДА ЛИПЕЦКА  ЭКОЛОГИЧЕСКИЙ ЛИЦЕЙ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Модель  «Экология в системе культуры» </vt:lpstr>
      <vt:lpstr>Презентация PowerPoint</vt:lpstr>
      <vt:lpstr>Презентация PowerPoint</vt:lpstr>
      <vt:lpstr>Музей охраны природы Липецкой области им. С.М. Климова</vt:lpstr>
      <vt:lpstr>Детская экологическая организация «МАЛЕНЬКИЙ ПРИНЦ»</vt:lpstr>
      <vt:lpstr>Презентация PowerPoint</vt:lpstr>
      <vt:lpstr>Экологическая организация «СОЗИДАТЕЛИ»</vt:lpstr>
      <vt:lpstr>Презентация PowerPoint</vt:lpstr>
      <vt:lpstr>Клуб старшеклассников «ЭКО»</vt:lpstr>
      <vt:lpstr>Презентация PowerPoint</vt:lpstr>
      <vt:lpstr>Презентация PowerPoint</vt:lpstr>
      <vt:lpstr>Презентация PowerPoint</vt:lpstr>
      <vt:lpstr>Презентация PowerPoint</vt:lpstr>
      <vt:lpstr>Идея  партнерства в рамках сетевого сообщества: </vt:lpstr>
      <vt:lpstr>Цель партнерства: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Проекты в рамках городских акций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Непрерывное экологическое образование.  «Экология в системе культуры»</dc:title>
  <dc:creator>User</dc:creator>
  <cp:lastModifiedBy>Админ</cp:lastModifiedBy>
  <cp:revision>33</cp:revision>
  <dcterms:created xsi:type="dcterms:W3CDTF">2011-08-21T17:45:02Z</dcterms:created>
  <dcterms:modified xsi:type="dcterms:W3CDTF">2015-05-08T18:30:22Z</dcterms:modified>
</cp:coreProperties>
</file>